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6" r:id="rId8"/>
    <p:sldId id="262" r:id="rId9"/>
    <p:sldId id="263" r:id="rId10"/>
    <p:sldId id="278"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488"/>
    <a:srgbClr val="35FC14"/>
    <a:srgbClr val="199CFF"/>
    <a:srgbClr val="F95F45"/>
    <a:srgbClr val="FF0066"/>
    <a:srgbClr val="FF3B3B"/>
    <a:srgbClr val="F650EA"/>
    <a:srgbClr val="190ADC"/>
    <a:srgbClr val="FFFF66"/>
    <a:srgbClr val="F765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8"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D505FE1-308F-4776-8194-59BA3A2D4522}" type="datetimeFigureOut">
              <a:rPr lang="tr-TR" smtClean="0"/>
              <a:pPr/>
              <a:t>26.10.2023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944205-D2E9-47D1-8565-00198594838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05FE1-308F-4776-8194-59BA3A2D4522}" type="datetimeFigureOut">
              <a:rPr lang="tr-TR" smtClean="0"/>
              <a:pPr/>
              <a:t>26.10.2023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44205-D2E9-47D1-8565-00198594838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0" y="1785926"/>
            <a:ext cx="5243522" cy="1470025"/>
          </a:xfrm>
        </p:spPr>
        <p:txBody>
          <a:bodyPr/>
          <a:lstStyle/>
          <a:p>
            <a:r>
              <a:rPr lang="tr-TR" b="1" dirty="0" smtClean="0">
                <a:effectLst>
                  <a:outerShdw blurRad="38100" dist="38100" dir="2700000" algn="tl">
                    <a:srgbClr val="000000">
                      <a:alpha val="43137"/>
                    </a:srgbClr>
                  </a:outerShdw>
                </a:effectLst>
              </a:rPr>
              <a:t>ZAMAN YÖNETİMİ</a:t>
            </a:r>
            <a:endParaRPr lang="tr-TR" b="1" dirty="0">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714348" y="5643578"/>
            <a:ext cx="7715304" cy="785818"/>
          </a:xfrm>
        </p:spPr>
        <p:txBody>
          <a:bodyPr>
            <a:noAutofit/>
          </a:bodyPr>
          <a:lstStyle/>
          <a:p>
            <a:r>
              <a:rPr lang="tr-TR" sz="2000" b="1" dirty="0" smtClean="0">
                <a:solidFill>
                  <a:schemeClr val="tx1">
                    <a:lumMod val="85000"/>
                    <a:lumOff val="15000"/>
                  </a:schemeClr>
                </a:solidFill>
                <a:effectLst>
                  <a:outerShdw blurRad="38100" dist="38100" dir="2700000" algn="tl">
                    <a:srgbClr val="000000">
                      <a:alpha val="43137"/>
                    </a:srgbClr>
                  </a:outerShdw>
                </a:effectLst>
              </a:rPr>
              <a:t>Şehit Kazım </a:t>
            </a:r>
            <a:r>
              <a:rPr lang="tr-TR" sz="2000" b="1" dirty="0" err="1" smtClean="0">
                <a:solidFill>
                  <a:schemeClr val="tx1">
                    <a:lumMod val="85000"/>
                    <a:lumOff val="15000"/>
                  </a:schemeClr>
                </a:solidFill>
                <a:effectLst>
                  <a:outerShdw blurRad="38100" dist="38100" dir="2700000" algn="tl">
                    <a:srgbClr val="000000">
                      <a:alpha val="43137"/>
                    </a:srgbClr>
                  </a:outerShdw>
                </a:effectLst>
              </a:rPr>
              <a:t>Şahan</a:t>
            </a:r>
            <a:r>
              <a:rPr lang="tr-TR" sz="2000" b="1" dirty="0" smtClean="0">
                <a:solidFill>
                  <a:schemeClr val="tx1">
                    <a:lumMod val="85000"/>
                    <a:lumOff val="15000"/>
                  </a:schemeClr>
                </a:solidFill>
                <a:effectLst>
                  <a:outerShdw blurRad="38100" dist="38100" dir="2700000" algn="tl">
                    <a:srgbClr val="000000">
                      <a:alpha val="43137"/>
                    </a:srgbClr>
                  </a:outerShdw>
                </a:effectLst>
              </a:rPr>
              <a:t> Mesleki ve Teknik Anadolu Lisesi </a:t>
            </a:r>
          </a:p>
          <a:p>
            <a:r>
              <a:rPr lang="tr-TR" sz="2000" b="1" dirty="0" smtClean="0">
                <a:solidFill>
                  <a:schemeClr val="tx1">
                    <a:lumMod val="85000"/>
                    <a:lumOff val="15000"/>
                  </a:schemeClr>
                </a:solidFill>
                <a:effectLst>
                  <a:outerShdw blurRad="38100" dist="38100" dir="2700000" algn="tl">
                    <a:srgbClr val="000000">
                      <a:alpha val="43137"/>
                    </a:srgbClr>
                  </a:outerShdw>
                </a:effectLst>
              </a:rPr>
              <a:t>Psikolojik Danışma ve Rehberlik Servisi</a:t>
            </a:r>
            <a:endParaRPr lang="tr-TR" sz="2000" b="1" dirty="0">
              <a:solidFill>
                <a:schemeClr val="tx1">
                  <a:lumMod val="85000"/>
                  <a:lumOff val="15000"/>
                </a:schemeClr>
              </a:solidFill>
              <a:effectLst>
                <a:outerShdw blurRad="38100" dist="38100" dir="2700000" algn="tl">
                  <a:srgbClr val="000000">
                    <a:alpha val="43137"/>
                  </a:srgbClr>
                </a:outerShdw>
              </a:effectLst>
            </a:endParaRPr>
          </a:p>
        </p:txBody>
      </p:sp>
      <p:sp>
        <p:nvSpPr>
          <p:cNvPr id="1026" name="AutoShape 2" descr="Zaman Yönetimi Nedir? - Kobi Vad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Zaman Yönetimi Nedir? - Kobi Vad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Zaman Yönetimi Nedir? - Kobi Vad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1" name="Picture 7"/>
          <p:cNvPicPr>
            <a:picLocks noChangeAspect="1" noChangeArrowheads="1"/>
          </p:cNvPicPr>
          <p:nvPr/>
        </p:nvPicPr>
        <p:blipFill>
          <a:blip r:embed="rId2"/>
          <a:srcRect/>
          <a:stretch>
            <a:fillRect/>
          </a:stretch>
        </p:blipFill>
        <p:spPr bwMode="auto">
          <a:xfrm>
            <a:off x="5000628" y="1500174"/>
            <a:ext cx="3498477"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alpha val="68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1143000"/>
          </a:xfrm>
        </p:spPr>
        <p:txBody>
          <a:bodyPr>
            <a:normAutofit fontScale="90000"/>
          </a:bodyPr>
          <a:lstStyle/>
          <a:p>
            <a:r>
              <a:rPr lang="tr-TR" b="1" dirty="0" smtClean="0">
                <a:effectLst>
                  <a:outerShdw blurRad="38100" dist="38100" dir="2700000" algn="tl">
                    <a:srgbClr val="000000">
                      <a:alpha val="43137"/>
                    </a:srgbClr>
                  </a:outerShdw>
                </a:effectLst>
              </a:rPr>
              <a:t>Kişisel Zaman Yönetimi Nedir?</a:t>
            </a:r>
            <a:br>
              <a:rPr lang="tr-TR" b="1" dirty="0" smtClean="0">
                <a:effectLst>
                  <a:outerShdw blurRad="38100" dist="38100" dir="2700000" algn="tl">
                    <a:srgbClr val="000000">
                      <a:alpha val="43137"/>
                    </a:srgbClr>
                  </a:outerShdw>
                </a:effectLst>
              </a:rPr>
            </a:b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4114800" cy="4525963"/>
          </a:xfrm>
        </p:spPr>
        <p:txBody>
          <a:bodyPr>
            <a:normAutofit fontScale="85000" lnSpcReduction="20000"/>
          </a:bodyPr>
          <a:lstStyle/>
          <a:p>
            <a:pPr>
              <a:buNone/>
            </a:pPr>
            <a:r>
              <a:rPr lang="tr-TR" dirty="0" smtClean="0"/>
              <a:t>        Kişinin yapılacak işler planlaması yapması, işlerin amacını belirlemesini kişisel zaman yönetimi olarak tanımlayabiliriz. Kişi bu planlama sayesinde daha </a:t>
            </a:r>
            <a:r>
              <a:rPr lang="tr-TR" b="1" dirty="0" smtClean="0"/>
              <a:t>kaliteli işler </a:t>
            </a:r>
            <a:r>
              <a:rPr lang="tr-TR" dirty="0" smtClean="0"/>
              <a:t>yapması, daha verimli olması mümkündür. Bu da az stres, daha fazla enerji ve yüksek disiplin olarak geri döner.</a:t>
            </a:r>
          </a:p>
          <a:p>
            <a:endParaRPr lang="tr-TR" dirty="0"/>
          </a:p>
        </p:txBody>
      </p:sp>
      <p:sp>
        <p:nvSpPr>
          <p:cNvPr id="38914" name="AutoShape 2" descr="Fungsi dan Manfaat Disiplin Bagi Siswa di Sekola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8916" name="AutoShape 4" descr="Fungsi dan Manfaat Disiplin Bagi Siswa di Sekola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8917" name="Picture 5"/>
          <p:cNvPicPr>
            <a:picLocks noChangeAspect="1" noChangeArrowheads="1"/>
          </p:cNvPicPr>
          <p:nvPr/>
        </p:nvPicPr>
        <p:blipFill>
          <a:blip r:embed="rId2"/>
          <a:srcRect l="5142" t="7719" r="5724" b="7375"/>
          <a:stretch>
            <a:fillRect/>
          </a:stretch>
        </p:blipFill>
        <p:spPr bwMode="auto">
          <a:xfrm>
            <a:off x="4786314" y="2428868"/>
            <a:ext cx="3714776" cy="2357454"/>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F488">
            <a:alpha val="55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600200"/>
            <a:ext cx="4186238" cy="4686320"/>
          </a:xfrm>
        </p:spPr>
        <p:txBody>
          <a:bodyPr>
            <a:normAutofit/>
          </a:bodyPr>
          <a:lstStyle/>
          <a:p>
            <a:pPr>
              <a:buNone/>
            </a:pPr>
            <a:r>
              <a:rPr lang="tr-TR" sz="2400" dirty="0" smtClean="0"/>
              <a:t>     </a:t>
            </a:r>
            <a:r>
              <a:rPr lang="tr-TR" sz="2400" b="1" dirty="0" smtClean="0"/>
              <a:t>Zaman </a:t>
            </a:r>
            <a:r>
              <a:rPr lang="tr-TR" sz="2400" b="1" dirty="0"/>
              <a:t>yönetiminde </a:t>
            </a:r>
            <a:r>
              <a:rPr lang="tr-TR" sz="2400" b="1" dirty="0" smtClean="0"/>
              <a:t>süreç adım </a:t>
            </a:r>
            <a:r>
              <a:rPr lang="tr-TR" sz="2400" b="1" dirty="0"/>
              <a:t>adım </a:t>
            </a:r>
            <a:r>
              <a:rPr lang="tr-TR" sz="2400" b="1" dirty="0" smtClean="0"/>
              <a:t>şöyle ilerler:</a:t>
            </a:r>
            <a:endParaRPr lang="tr-TR" sz="2800" b="1" dirty="0"/>
          </a:p>
          <a:p>
            <a:r>
              <a:rPr lang="tr-TR" sz="2300" dirty="0"/>
              <a:t>İhtiyaçların tanımlanması</a:t>
            </a:r>
          </a:p>
          <a:p>
            <a:r>
              <a:rPr lang="tr-TR" sz="2300" dirty="0"/>
              <a:t>İhtiyaçlarının </a:t>
            </a:r>
            <a:r>
              <a:rPr lang="tr-TR" sz="2300" b="1" dirty="0"/>
              <a:t>amacının</a:t>
            </a:r>
            <a:r>
              <a:rPr lang="tr-TR" sz="2300" dirty="0"/>
              <a:t> belirlenmesi</a:t>
            </a:r>
          </a:p>
          <a:p>
            <a:r>
              <a:rPr lang="tr-TR" sz="2300" dirty="0"/>
              <a:t>İşeri acil, acil ama önemsiz, acil değil şeklinde öncelik bakımından </a:t>
            </a:r>
            <a:r>
              <a:rPr lang="tr-TR" sz="2300" dirty="0" smtClean="0"/>
              <a:t>sıralamak</a:t>
            </a:r>
            <a:endParaRPr lang="tr-TR" sz="2300" dirty="0"/>
          </a:p>
          <a:p>
            <a:r>
              <a:rPr lang="tr-TR" sz="2300" dirty="0"/>
              <a:t>Görevleri </a:t>
            </a:r>
            <a:r>
              <a:rPr lang="tr-TR" sz="2300" b="1" dirty="0"/>
              <a:t>zamana uygun </a:t>
            </a:r>
            <a:r>
              <a:rPr lang="tr-TR" sz="2300" dirty="0"/>
              <a:t>hale getirmek</a:t>
            </a:r>
          </a:p>
          <a:p>
            <a:endParaRPr lang="tr-TR" dirty="0"/>
          </a:p>
        </p:txBody>
      </p:sp>
      <p:sp>
        <p:nvSpPr>
          <p:cNvPr id="32770" name="AutoShape 2" descr="Eisenhower Matr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2771" name="Picture 3"/>
          <p:cNvPicPr>
            <a:picLocks noChangeAspect="1" noChangeArrowheads="1"/>
          </p:cNvPicPr>
          <p:nvPr/>
        </p:nvPicPr>
        <p:blipFill>
          <a:blip r:embed="rId2"/>
          <a:srcRect l="5222" t="3601" r="6007" b="4561"/>
          <a:stretch>
            <a:fillRect/>
          </a:stretch>
        </p:blipFill>
        <p:spPr bwMode="auto">
          <a:xfrm>
            <a:off x="5072066" y="1714488"/>
            <a:ext cx="3643338" cy="3643338"/>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63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8229600" cy="1143000"/>
          </a:xfrm>
        </p:spPr>
        <p:txBody>
          <a:bodyPr>
            <a:normAutofit fontScale="90000"/>
          </a:bodyPr>
          <a:lstStyle/>
          <a:p>
            <a:r>
              <a:rPr lang="tr-TR" sz="4000" b="1" dirty="0" smtClean="0"/>
              <a:t>Zaman yönetimi yaklaşımları şunlardır:</a:t>
            </a:r>
            <a:r>
              <a:rPr lang="tr-TR" dirty="0" smtClean="0"/>
              <a:t/>
            </a:r>
            <a:br>
              <a:rPr lang="tr-TR" dirty="0" smtClean="0"/>
            </a:b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ABC </a:t>
            </a:r>
            <a:r>
              <a:rPr lang="tr-TR" dirty="0"/>
              <a:t>yaklaşımı</a:t>
            </a:r>
          </a:p>
          <a:p>
            <a:r>
              <a:rPr lang="tr-TR" dirty="0"/>
              <a:t>Hedef belirleme yaklaşımı</a:t>
            </a:r>
          </a:p>
          <a:p>
            <a:r>
              <a:rPr lang="tr-TR" dirty="0"/>
              <a:t>Sihirli araç yaklaşımı</a:t>
            </a:r>
          </a:p>
          <a:p>
            <a:r>
              <a:rPr lang="tr-TR" dirty="0"/>
              <a:t>Düzenli yaşam yaklaşımı</a:t>
            </a:r>
          </a:p>
          <a:p>
            <a:r>
              <a:rPr lang="tr-TR" dirty="0"/>
              <a:t>101 yaklaşımı (101 beceri yaklaşımı)</a:t>
            </a:r>
          </a:p>
          <a:p>
            <a:r>
              <a:rPr lang="tr-TR" dirty="0" err="1"/>
              <a:t>Covey’in</a:t>
            </a:r>
            <a:r>
              <a:rPr lang="tr-TR" dirty="0"/>
              <a:t> zaman yönetimi yaklaşımı</a:t>
            </a:r>
          </a:p>
          <a:p>
            <a:r>
              <a:rPr lang="tr-TR" dirty="0"/>
              <a:t>Savaşçı yaklaşımı</a:t>
            </a:r>
          </a:p>
          <a:p>
            <a:r>
              <a:rPr lang="tr-TR" dirty="0"/>
              <a:t>Akıntıya bırakma yaklaşımı</a:t>
            </a:r>
          </a:p>
          <a:p>
            <a:r>
              <a:rPr lang="tr-TR" dirty="0"/>
              <a:t>İyileştirme (rehabilitasyon) </a:t>
            </a:r>
            <a:r>
              <a:rPr lang="tr-TR" dirty="0" smtClean="0"/>
              <a:t>yaklaşımı</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50EA">
            <a:alpha val="39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a:t>
            </a:r>
            <a:r>
              <a:rPr lang="tr-TR" b="1" dirty="0" smtClean="0"/>
              <a:t>Yönetimi </a:t>
            </a:r>
            <a:r>
              <a:rPr lang="tr-TR" b="1" dirty="0" smtClean="0"/>
              <a:t>Y</a:t>
            </a:r>
            <a:r>
              <a:rPr lang="tr-TR" b="1" dirty="0" smtClean="0"/>
              <a:t>aklaşımları</a:t>
            </a:r>
            <a:endParaRPr lang="tr-TR" dirty="0"/>
          </a:p>
        </p:txBody>
      </p:sp>
      <p:sp>
        <p:nvSpPr>
          <p:cNvPr id="3" name="2 İçerik Yer Tutucusu"/>
          <p:cNvSpPr>
            <a:spLocks noGrp="1"/>
          </p:cNvSpPr>
          <p:nvPr>
            <p:ph idx="1"/>
          </p:nvPr>
        </p:nvSpPr>
        <p:spPr>
          <a:xfrm>
            <a:off x="457200" y="1600201"/>
            <a:ext cx="7901014" cy="3686187"/>
          </a:xfrm>
        </p:spPr>
        <p:txBody>
          <a:bodyPr>
            <a:normAutofit/>
          </a:bodyPr>
          <a:lstStyle/>
          <a:p>
            <a:pPr>
              <a:buNone/>
            </a:pPr>
            <a:r>
              <a:rPr lang="tr-TR" b="1" dirty="0" smtClean="0"/>
              <a:t>1. ABC Yaklaşımı</a:t>
            </a:r>
          </a:p>
          <a:p>
            <a:r>
              <a:rPr lang="tr-TR" sz="2400" dirty="0" smtClean="0"/>
              <a:t>Zaman yönetimi yaklaşımları denildiğinde akla ilk ABC yaklaşımı gelir. ABC yaklaşımına göre görevler; "</a:t>
            </a:r>
            <a:r>
              <a:rPr lang="tr-TR" sz="2400" b="1" dirty="0" smtClean="0"/>
              <a:t>bugün </a:t>
            </a:r>
            <a:r>
              <a:rPr lang="tr-TR" sz="2400" b="1" dirty="0" smtClean="0"/>
              <a:t>bitirilmesi </a:t>
            </a:r>
            <a:r>
              <a:rPr lang="tr-TR" sz="2400" b="1" dirty="0" smtClean="0"/>
              <a:t>şart</a:t>
            </a:r>
            <a:r>
              <a:rPr lang="tr-TR" sz="2400" dirty="0" smtClean="0"/>
              <a:t>", "</a:t>
            </a:r>
            <a:r>
              <a:rPr lang="tr-TR" sz="2400" b="1" dirty="0" smtClean="0"/>
              <a:t>bugün bitirilmesi gerek</a:t>
            </a:r>
            <a:r>
              <a:rPr lang="tr-TR" sz="2400" dirty="0" smtClean="0"/>
              <a:t>" ve </a:t>
            </a:r>
            <a:r>
              <a:rPr lang="tr-TR" sz="2400" dirty="0" smtClean="0"/>
              <a:t>"</a:t>
            </a:r>
            <a:r>
              <a:rPr lang="tr-TR" sz="2400" b="1" dirty="0" smtClean="0"/>
              <a:t>bugün yapılabilir</a:t>
            </a:r>
            <a:r>
              <a:rPr lang="tr-TR" sz="2400" dirty="0" smtClean="0"/>
              <a:t>" </a:t>
            </a:r>
            <a:r>
              <a:rPr lang="tr-TR" sz="2400" dirty="0" smtClean="0"/>
              <a:t>şeklinde üç kategoriye ayrılır.</a:t>
            </a:r>
          </a:p>
          <a:p>
            <a:r>
              <a:rPr lang="tr-TR" sz="2400" dirty="0" smtClean="0"/>
              <a:t>ABC yaklaşımında "</a:t>
            </a:r>
            <a:r>
              <a:rPr lang="tr-TR" sz="2400" b="1" dirty="0" smtClean="0"/>
              <a:t>İstediğini yapabilirsin fakat her şeyi yapamazsın</a:t>
            </a:r>
            <a:r>
              <a:rPr lang="tr-TR" sz="2400" dirty="0" smtClean="0"/>
              <a:t>" anlayışı hakimdir. Dolayısıyla ABC yaklaşımına göre etkili zaman yönetimi yapmak için işleri önem sırasına göre planlamak gerekir.</a:t>
            </a:r>
          </a:p>
          <a:p>
            <a:endParaRPr lang="tr-TR" dirty="0" smtClean="0"/>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9CFF">
            <a:alpha val="49804"/>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457200" y="1600200"/>
            <a:ext cx="4829180" cy="4525963"/>
          </a:xfrm>
        </p:spPr>
        <p:txBody>
          <a:bodyPr>
            <a:normAutofit fontScale="92500" lnSpcReduction="20000"/>
          </a:bodyPr>
          <a:lstStyle/>
          <a:p>
            <a:pPr>
              <a:buNone/>
            </a:pPr>
            <a:r>
              <a:rPr lang="tr-TR" b="1" dirty="0" smtClean="0"/>
              <a:t>2. Hedef Belirleme Yaklaşımı</a:t>
            </a:r>
          </a:p>
          <a:p>
            <a:r>
              <a:rPr lang="tr-TR" dirty="0" smtClean="0"/>
              <a:t>Hedef belirleme yaklaşımına göre zaman yönetimi kişinin yapacağı işlerle ilgili </a:t>
            </a:r>
            <a:r>
              <a:rPr lang="tr-TR" b="1" dirty="0" smtClean="0"/>
              <a:t>amacını belirlemesiyle</a:t>
            </a:r>
            <a:r>
              <a:rPr lang="tr-TR" dirty="0" smtClean="0"/>
              <a:t> mümkün olur. Hedef belirleme yaklaşımı, belli bir hedefi olan kişilerin zaman yönetiminde daha başarılı olduğunu savunur.</a:t>
            </a:r>
          </a:p>
        </p:txBody>
      </p:sp>
      <p:pic>
        <p:nvPicPr>
          <p:cNvPr id="9218" name="Picture 2" descr="Hedef Belirleme Sunum-Broşür"/>
          <p:cNvPicPr>
            <a:picLocks noChangeAspect="1" noChangeArrowheads="1"/>
          </p:cNvPicPr>
          <p:nvPr/>
        </p:nvPicPr>
        <p:blipFill>
          <a:blip r:embed="rId2"/>
          <a:srcRect/>
          <a:stretch>
            <a:fillRect/>
          </a:stretch>
        </p:blipFill>
        <p:spPr bwMode="auto">
          <a:xfrm>
            <a:off x="5214942" y="2428868"/>
            <a:ext cx="3312000" cy="2484000"/>
          </a:xfrm>
          <a:prstGeom prst="round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9000"/>
          </a:schemeClr>
        </a:solidFill>
        <a:effectLst/>
      </p:bgPr>
    </p:bg>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cstate="print"/>
          <a:srcRect l="4060" r="5238"/>
          <a:stretch>
            <a:fillRect/>
          </a:stretch>
        </p:blipFill>
        <p:spPr bwMode="auto">
          <a:xfrm>
            <a:off x="5715008" y="2428868"/>
            <a:ext cx="3165990" cy="2071702"/>
          </a:xfrm>
          <a:prstGeom prst="roundRect">
            <a:avLst/>
          </a:prstGeom>
          <a:noFill/>
          <a:ln w="9525">
            <a:noFill/>
            <a:miter lim="800000"/>
            <a:headEnd/>
            <a:tailEnd/>
          </a:ln>
          <a:effectLst/>
        </p:spPr>
      </p:pic>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214282" y="1428736"/>
            <a:ext cx="5715040" cy="4525963"/>
          </a:xfrm>
        </p:spPr>
        <p:txBody>
          <a:bodyPr>
            <a:normAutofit fontScale="77500" lnSpcReduction="20000"/>
          </a:bodyPr>
          <a:lstStyle/>
          <a:p>
            <a:pPr>
              <a:buNone/>
            </a:pPr>
            <a:r>
              <a:rPr lang="tr-TR" b="1" dirty="0" smtClean="0"/>
              <a:t>3. Sihirli Araç Yaklaşımı</a:t>
            </a:r>
          </a:p>
          <a:p>
            <a:r>
              <a:rPr lang="tr-TR" dirty="0" smtClean="0"/>
              <a:t>Zaman yönetimi yaklaşımları arasında yer alan bir diğer madde ise sihirli araç yaklaşımı. Sihirli araç yaklaşımı, etkili zaman yönetimi yapmak için </a:t>
            </a:r>
            <a:r>
              <a:rPr lang="tr-TR" b="1" dirty="0" smtClean="0"/>
              <a:t>teknolojik araçların</a:t>
            </a:r>
            <a:r>
              <a:rPr lang="tr-TR" dirty="0" smtClean="0"/>
              <a:t> kullanılması gerektiğini öne sürer.</a:t>
            </a:r>
          </a:p>
          <a:p>
            <a:r>
              <a:rPr lang="tr-TR" dirty="0" smtClean="0"/>
              <a:t>Örneğin işleri planlamak için kullanılan dijital uygulamalar, telefonların not defterleri, telefonların hatırlatıcı uygulaması vb. zaman yönetiminde kullanılan sihirli araçlardan birkaçıdır.</a:t>
            </a:r>
          </a:p>
          <a:p>
            <a:endParaRPr lang="tr-TR" dirty="0" smtClean="0"/>
          </a:p>
          <a:p>
            <a:endParaRPr lang="tr-TR" dirty="0"/>
          </a:p>
        </p:txBody>
      </p:sp>
      <p:sp>
        <p:nvSpPr>
          <p:cNvPr id="8194" name="AutoShape 2" descr="Zaman Yönetimi Becerilerini Geliştirmenin 10 Pratik Adımı - Network 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196" name="AutoShape 4" descr="Zaman Yönetimi Becerilerini Geliştirmenin 10 Pratik Adımı - Network 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198" name="AutoShape 6" descr="Zaman Yönetimi Becerilerini Geliştirmenin 10 Pratik Adımı - Network Okul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5FC14">
            <a:alpha val="56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457200" y="1600201"/>
            <a:ext cx="7758138" cy="3471873"/>
          </a:xfrm>
        </p:spPr>
        <p:txBody>
          <a:bodyPr>
            <a:normAutofit fontScale="92500" lnSpcReduction="20000"/>
          </a:bodyPr>
          <a:lstStyle/>
          <a:p>
            <a:pPr>
              <a:buNone/>
            </a:pPr>
            <a:r>
              <a:rPr lang="tr-TR" b="1" dirty="0" smtClean="0"/>
              <a:t>4. Düzenli Yaşam Yaklaşımı</a:t>
            </a:r>
          </a:p>
          <a:p>
            <a:r>
              <a:rPr lang="tr-TR" dirty="0" smtClean="0"/>
              <a:t>Düzenli yaşam yaklaşımı, kişinin yaşamını düzene koymamasından ötürü zaman yönetimi yapamadığını belirtir. Eğer kişi hayatını düzene sokarsa zaman yönetimini de etkili bir şekilde yapabilir. Düzenli yaşam yaklaşımı, kişinin yapması gereken </a:t>
            </a:r>
            <a:r>
              <a:rPr lang="tr-TR" b="1" dirty="0" smtClean="0"/>
              <a:t>işleri planlaması ve bir sıraya koyması</a:t>
            </a:r>
            <a:r>
              <a:rPr lang="tr-TR" dirty="0" smtClean="0"/>
              <a:t> gerektiğini öne sürer.</a:t>
            </a:r>
          </a:p>
          <a:p>
            <a:endParaRPr lang="tr-TR" dirty="0"/>
          </a:p>
        </p:txBody>
      </p:sp>
      <p:sp>
        <p:nvSpPr>
          <p:cNvPr id="7170" name="AutoShape 2" descr="Ofis Işlerini Organize Etmek İş Ve Planlama Planlayan Insanlar Etkili Zaman  Yönetimi Kavramı Çalışanlar Öncelikli Hedef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172" name="AutoShape 4" descr="People Characters Planning Schedule Calendar Man Stock Vector (Royalty  Free) 149577940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73" name="Picture 5"/>
          <p:cNvPicPr>
            <a:picLocks noChangeAspect="1" noChangeArrowheads="1"/>
          </p:cNvPicPr>
          <p:nvPr/>
        </p:nvPicPr>
        <p:blipFill>
          <a:blip r:embed="rId2" cstate="print"/>
          <a:srcRect l="23581" t="15118" r="12609" b="33855"/>
          <a:stretch>
            <a:fillRect/>
          </a:stretch>
        </p:blipFill>
        <p:spPr bwMode="auto">
          <a:xfrm>
            <a:off x="5500694" y="4572008"/>
            <a:ext cx="3286148" cy="1928826"/>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66">
            <a:alpha val="62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457200" y="1600201"/>
            <a:ext cx="8186766" cy="3686187"/>
          </a:xfrm>
        </p:spPr>
        <p:txBody>
          <a:bodyPr>
            <a:noAutofit/>
          </a:bodyPr>
          <a:lstStyle/>
          <a:p>
            <a:pPr>
              <a:buNone/>
            </a:pPr>
            <a:r>
              <a:rPr lang="tr-TR" sz="2200" b="1" dirty="0" smtClean="0"/>
              <a:t>5. 101 </a:t>
            </a:r>
            <a:r>
              <a:rPr lang="tr-TR" sz="2200" b="1" dirty="0" smtClean="0"/>
              <a:t>Yaklaşımı (101 Beceri Yaklaşımı)</a:t>
            </a:r>
          </a:p>
          <a:p>
            <a:r>
              <a:rPr lang="tr-TR" sz="2200" dirty="0" smtClean="0"/>
              <a:t>101 yaklaşımı (101 beceri yaklaşımı), en çok kullanılan zaman yönetimi yaklaşımları arasında gösterilir. Özellikle iş yaşamında sıkça kullanılan 101 yaklaşımına göre kişinin etkili zaman yönetimi yapabilmesi için </a:t>
            </a:r>
            <a:r>
              <a:rPr lang="tr-TR" sz="2200" b="1" dirty="0" smtClean="0"/>
              <a:t>bazı becerilerini geliştirmesi </a:t>
            </a:r>
            <a:r>
              <a:rPr lang="tr-TR" sz="2200" dirty="0" smtClean="0"/>
              <a:t>gerekir.</a:t>
            </a:r>
          </a:p>
          <a:p>
            <a:pPr>
              <a:buNone/>
            </a:pPr>
            <a:r>
              <a:rPr lang="tr-TR" sz="2200" dirty="0" smtClean="0"/>
              <a:t>101 yaklaşımına göre geliştirilmesi gereken beceriler şunlardır:</a:t>
            </a:r>
          </a:p>
          <a:p>
            <a:r>
              <a:rPr lang="tr-TR" sz="2200" dirty="0" smtClean="0"/>
              <a:t>Hedef belirlemek</a:t>
            </a:r>
          </a:p>
          <a:p>
            <a:r>
              <a:rPr lang="tr-TR" sz="2200" dirty="0" smtClean="0"/>
              <a:t>Öncelikleri belirleyip plan oluşturmak</a:t>
            </a:r>
          </a:p>
          <a:p>
            <a:r>
              <a:rPr lang="tr-TR" sz="2200" dirty="0" smtClean="0"/>
              <a:t>Yapılacak işleri listelemek</a:t>
            </a:r>
          </a:p>
          <a:p>
            <a:r>
              <a:rPr lang="tr-TR" sz="2200" dirty="0" smtClean="0"/>
              <a:t>Randevu defteri kullanmak</a:t>
            </a:r>
          </a:p>
          <a:p>
            <a:r>
              <a:rPr lang="tr-TR" sz="2200" dirty="0" smtClean="0"/>
              <a:t>Bazı yetkileri devretmek</a:t>
            </a:r>
          </a:p>
        </p:txBody>
      </p:sp>
      <p:sp>
        <p:nvSpPr>
          <p:cNvPr id="6146" name="AutoShape 2" descr="Yıl Sonuna Kadar Yıllık Plan Oluşturmak Üzerine 6 İp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Picture 2"/>
          <p:cNvPicPr>
            <a:picLocks noChangeAspect="1" noChangeArrowheads="1"/>
          </p:cNvPicPr>
          <p:nvPr/>
        </p:nvPicPr>
        <p:blipFill>
          <a:blip r:embed="rId2" cstate="print"/>
          <a:srcRect/>
          <a:stretch>
            <a:fillRect/>
          </a:stretch>
        </p:blipFill>
        <p:spPr bwMode="auto">
          <a:xfrm>
            <a:off x="5357818" y="4000504"/>
            <a:ext cx="2863378" cy="1886461"/>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74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457200" y="1600200"/>
            <a:ext cx="5257808" cy="3971939"/>
          </a:xfrm>
        </p:spPr>
        <p:txBody>
          <a:bodyPr>
            <a:normAutofit fontScale="62500" lnSpcReduction="20000"/>
          </a:bodyPr>
          <a:lstStyle/>
          <a:p>
            <a:pPr>
              <a:buNone/>
            </a:pPr>
            <a:r>
              <a:rPr lang="tr-TR" b="1" dirty="0" smtClean="0"/>
              <a:t>6. </a:t>
            </a:r>
            <a:r>
              <a:rPr lang="tr-TR" b="1" dirty="0" err="1" smtClean="0"/>
              <a:t>Covey’in</a:t>
            </a:r>
            <a:r>
              <a:rPr lang="tr-TR" b="1" dirty="0" smtClean="0"/>
              <a:t> Zaman Yönetimi Yaklaşımı</a:t>
            </a:r>
          </a:p>
          <a:p>
            <a:r>
              <a:rPr lang="tr-TR" dirty="0" smtClean="0"/>
              <a:t>Yazar ve eğitmen </a:t>
            </a:r>
            <a:r>
              <a:rPr lang="tr-TR" dirty="0" err="1" smtClean="0"/>
              <a:t>Stephen</a:t>
            </a:r>
            <a:r>
              <a:rPr lang="tr-TR" dirty="0" smtClean="0"/>
              <a:t> </a:t>
            </a:r>
            <a:r>
              <a:rPr lang="tr-TR" dirty="0" err="1" smtClean="0"/>
              <a:t>Covey</a:t>
            </a:r>
            <a:r>
              <a:rPr lang="tr-TR" dirty="0" smtClean="0"/>
              <a:t> tarafından geliştirilen zaman yönetimi yaklaşımında bir matris kullanılır. </a:t>
            </a:r>
            <a:r>
              <a:rPr lang="tr-TR" dirty="0" err="1" smtClean="0"/>
              <a:t>Covey’in</a:t>
            </a:r>
            <a:r>
              <a:rPr lang="tr-TR" dirty="0" smtClean="0"/>
              <a:t> zaman yönetimi yaklaşımına göre matris, </a:t>
            </a:r>
            <a:r>
              <a:rPr lang="tr-TR" b="1" dirty="0" err="1" smtClean="0"/>
              <a:t>aciliyet</a:t>
            </a:r>
            <a:r>
              <a:rPr lang="tr-TR" b="1" dirty="0" smtClean="0"/>
              <a:t> ve önem sırasına göre organize edilen işlerin bulunduğu dört çeyrekten </a:t>
            </a:r>
            <a:r>
              <a:rPr lang="tr-TR" dirty="0" smtClean="0"/>
              <a:t>oluşur.</a:t>
            </a:r>
          </a:p>
          <a:p>
            <a:r>
              <a:rPr lang="tr-TR" dirty="0" err="1" smtClean="0"/>
              <a:t>Covey’in</a:t>
            </a:r>
            <a:r>
              <a:rPr lang="tr-TR" dirty="0" smtClean="0"/>
              <a:t> zaman yönetimi yaklaşımına göre acil ve önemli görevler ilk çeyrekte bulunurken önemli ama acil olmayan görevler ikinci çeyrekte, acil ama önemli olmayan görevler üçüncü çeyrekte, önemli ve acil olmayan görevler ise dördüncü çeyrekte yer alır. </a:t>
            </a:r>
            <a:r>
              <a:rPr lang="tr-TR" dirty="0" err="1" smtClean="0"/>
              <a:t>Covey’in</a:t>
            </a:r>
            <a:r>
              <a:rPr lang="tr-TR" dirty="0" smtClean="0"/>
              <a:t> zaman yönetimi yaklaşımı, Eisenhower matrisi ile benzerlik gösterir.</a:t>
            </a:r>
          </a:p>
          <a:p>
            <a:endParaRPr lang="tr-TR" dirty="0" smtClean="0"/>
          </a:p>
          <a:p>
            <a:endParaRPr lang="tr-TR" dirty="0"/>
          </a:p>
        </p:txBody>
      </p:sp>
      <p:sp>
        <p:nvSpPr>
          <p:cNvPr id="5123" name="AutoShape 3" descr="ZAMAN YÖNETİM MATRİSİ – LaTu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24" name="Picture 4"/>
          <p:cNvPicPr>
            <a:picLocks noChangeAspect="1" noChangeArrowheads="1"/>
          </p:cNvPicPr>
          <p:nvPr/>
        </p:nvPicPr>
        <p:blipFill>
          <a:blip r:embed="rId2" cstate="print"/>
          <a:srcRect/>
          <a:stretch>
            <a:fillRect/>
          </a:stretch>
        </p:blipFill>
        <p:spPr bwMode="auto">
          <a:xfrm>
            <a:off x="5715008" y="2214554"/>
            <a:ext cx="2899000"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95F45"/>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457200" y="1600200"/>
            <a:ext cx="4614866" cy="4186253"/>
          </a:xfrm>
        </p:spPr>
        <p:txBody>
          <a:bodyPr>
            <a:normAutofit fontScale="85000" lnSpcReduction="10000"/>
          </a:bodyPr>
          <a:lstStyle/>
          <a:p>
            <a:pPr>
              <a:buNone/>
            </a:pPr>
            <a:r>
              <a:rPr lang="tr-TR" b="1" dirty="0" smtClean="0"/>
              <a:t>7. Savaşçı Yaklaşımı</a:t>
            </a:r>
          </a:p>
          <a:p>
            <a:r>
              <a:rPr lang="tr-TR" sz="2600" dirty="0" smtClean="0"/>
              <a:t>Savaşçı yaklaşımı, en çok kullanılan zaman yönetimi yaklaşımları arasında bulunan bir diğer madde. Savaşçı yaklaşımı, kişinin </a:t>
            </a:r>
            <a:r>
              <a:rPr lang="tr-TR" sz="2600" b="1" dirty="0" smtClean="0"/>
              <a:t>zamana karşı savaş </a:t>
            </a:r>
            <a:r>
              <a:rPr lang="tr-TR" sz="2600" dirty="0" smtClean="0"/>
              <a:t>verdiği düşüncesinden hareketle zaman tuzaklarının önüne geçilmesi gerektiğini savunur. Zaman yönetimini engelleyen faktörleri en aza indirmenin ve yetki devretmenin zaman yönetimine katkı sunacağını belirtir.</a:t>
            </a:r>
          </a:p>
          <a:p>
            <a:endParaRPr lang="tr-TR" dirty="0"/>
          </a:p>
        </p:txBody>
      </p:sp>
      <p:sp>
        <p:nvSpPr>
          <p:cNvPr id="4098" name="AutoShape 2" descr="Zaman Yönetimi Nedir Ve Zaman Yönetimi Neden Önem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0" name="AutoShape 4" descr="Zaman Yönetimi Nedir Ve Zaman Yönetimi Neden Önem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01" name="Picture 5"/>
          <p:cNvPicPr>
            <a:picLocks noChangeAspect="1" noChangeArrowheads="1"/>
          </p:cNvPicPr>
          <p:nvPr/>
        </p:nvPicPr>
        <p:blipFill>
          <a:blip r:embed="rId2"/>
          <a:srcRect/>
          <a:stretch>
            <a:fillRect/>
          </a:stretch>
        </p:blipFill>
        <p:spPr bwMode="auto">
          <a:xfrm>
            <a:off x="5286380" y="2571744"/>
            <a:ext cx="3357566" cy="2321276"/>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ZAMAN YÖNETİMİ</a:t>
            </a:r>
            <a:endParaRPr lang="tr-TR" dirty="0"/>
          </a:p>
        </p:txBody>
      </p:sp>
      <p:sp>
        <p:nvSpPr>
          <p:cNvPr id="3" name="2 İçerik Yer Tutucusu"/>
          <p:cNvSpPr>
            <a:spLocks noGrp="1"/>
          </p:cNvSpPr>
          <p:nvPr>
            <p:ph idx="1"/>
          </p:nvPr>
        </p:nvSpPr>
        <p:spPr/>
        <p:txBody>
          <a:bodyPr/>
          <a:lstStyle/>
          <a:p>
            <a:pPr>
              <a:buNone/>
            </a:pPr>
            <a:r>
              <a:rPr lang="tr-TR" altLang="tr-TR" dirty="0">
                <a:latin typeface="Arial Narrow" panose="020B0606020202030204" pitchFamily="34" charset="0"/>
              </a:rPr>
              <a:t>Zaman; </a:t>
            </a:r>
          </a:p>
          <a:p>
            <a:pPr marL="914400" lvl="1" indent="-457200">
              <a:buFont typeface="Wingdings" pitchFamily="2" charset="2"/>
              <a:buChar char="v"/>
            </a:pPr>
            <a:r>
              <a:rPr lang="tr-TR" altLang="tr-TR" dirty="0">
                <a:latin typeface="Arial Narrow" panose="020B0606020202030204" pitchFamily="34" charset="0"/>
              </a:rPr>
              <a:t>Yerine konması, </a:t>
            </a:r>
            <a:endParaRPr lang="tr-TR" altLang="tr-TR" dirty="0" smtClean="0">
              <a:latin typeface="Arial Narrow" panose="020B0606020202030204" pitchFamily="34" charset="0"/>
            </a:endParaRPr>
          </a:p>
          <a:p>
            <a:pPr marL="914400" lvl="1" indent="-457200">
              <a:buFont typeface="Wingdings" pitchFamily="2" charset="2"/>
              <a:buChar char="v"/>
            </a:pPr>
            <a:r>
              <a:rPr lang="tr-TR" altLang="tr-TR" dirty="0" smtClean="0">
                <a:latin typeface="Arial Narrow" panose="020B0606020202030204" pitchFamily="34" charset="0"/>
              </a:rPr>
              <a:t>Geri </a:t>
            </a:r>
            <a:r>
              <a:rPr lang="tr-TR" altLang="tr-TR" dirty="0">
                <a:latin typeface="Arial Narrow" panose="020B0606020202030204" pitchFamily="34" charset="0"/>
              </a:rPr>
              <a:t>döndürülmesi, </a:t>
            </a:r>
            <a:endParaRPr lang="tr-TR" altLang="tr-TR" dirty="0" smtClean="0">
              <a:latin typeface="Arial Narrow" panose="020B0606020202030204" pitchFamily="34" charset="0"/>
            </a:endParaRPr>
          </a:p>
          <a:p>
            <a:pPr marL="914400" lvl="1" indent="-457200">
              <a:buFont typeface="Wingdings" pitchFamily="2" charset="2"/>
              <a:buChar char="v"/>
            </a:pPr>
            <a:r>
              <a:rPr lang="tr-TR" altLang="tr-TR" dirty="0" smtClean="0">
                <a:latin typeface="Arial Narrow" panose="020B0606020202030204" pitchFamily="34" charset="0"/>
              </a:rPr>
              <a:t>Yenilenmesi</a:t>
            </a:r>
            <a:r>
              <a:rPr lang="tr-TR" altLang="tr-TR" dirty="0">
                <a:latin typeface="Arial Narrow" panose="020B0606020202030204" pitchFamily="34" charset="0"/>
              </a:rPr>
              <a:t>, </a:t>
            </a:r>
          </a:p>
          <a:p>
            <a:pPr marL="914400" lvl="1" indent="-457200">
              <a:buFont typeface="Wingdings" pitchFamily="2" charset="2"/>
              <a:buChar char="v"/>
            </a:pPr>
            <a:r>
              <a:rPr lang="tr-TR" altLang="tr-TR" dirty="0" smtClean="0">
                <a:latin typeface="Arial Narrow" panose="020B0606020202030204" pitchFamily="34" charset="0"/>
              </a:rPr>
              <a:t>Depolanması</a:t>
            </a:r>
            <a:r>
              <a:rPr lang="tr-TR" altLang="tr-TR" dirty="0">
                <a:latin typeface="Arial Narrow" panose="020B0606020202030204" pitchFamily="34" charset="0"/>
              </a:rPr>
              <a:t>, </a:t>
            </a:r>
          </a:p>
          <a:p>
            <a:pPr marL="914400" lvl="1" indent="-457200">
              <a:buFont typeface="Wingdings" pitchFamily="2" charset="2"/>
              <a:buChar char="v"/>
            </a:pPr>
            <a:r>
              <a:rPr lang="tr-TR" altLang="tr-TR" dirty="0" smtClean="0">
                <a:latin typeface="Arial Narrow" panose="020B0606020202030204" pitchFamily="34" charset="0"/>
              </a:rPr>
              <a:t>Satın </a:t>
            </a:r>
            <a:r>
              <a:rPr lang="tr-TR" altLang="tr-TR" dirty="0">
                <a:latin typeface="Arial Narrow" panose="020B0606020202030204" pitchFamily="34" charset="0"/>
              </a:rPr>
              <a:t>alınması </a:t>
            </a:r>
          </a:p>
          <a:p>
            <a:pPr>
              <a:buNone/>
            </a:pPr>
            <a:r>
              <a:rPr lang="tr-TR" altLang="tr-TR" dirty="0">
                <a:latin typeface="Arial Narrow" panose="020B0606020202030204" pitchFamily="34" charset="0"/>
              </a:rPr>
              <a:t>mümkün olmayan bir kaynaktır.</a:t>
            </a:r>
          </a:p>
          <a:p>
            <a:pPr>
              <a:buNone/>
            </a:pPr>
            <a:endParaRPr lang="tr-TR" altLang="tr-TR" sz="1600" dirty="0" smtClean="0">
              <a:latin typeface="Arial Narrow" panose="020B0606020202030204" pitchFamily="34" charset="0"/>
            </a:endParaRPr>
          </a:p>
          <a:p>
            <a:endParaRPr lang="tr-TR" dirty="0"/>
          </a:p>
        </p:txBody>
      </p:sp>
      <p:pic>
        <p:nvPicPr>
          <p:cNvPr id="13313" name="Picture 1"/>
          <p:cNvPicPr>
            <a:picLocks noChangeAspect="1" noChangeArrowheads="1"/>
          </p:cNvPicPr>
          <p:nvPr/>
        </p:nvPicPr>
        <p:blipFill>
          <a:blip r:embed="rId2"/>
          <a:srcRect/>
          <a:stretch>
            <a:fillRect/>
          </a:stretch>
        </p:blipFill>
        <p:spPr bwMode="auto">
          <a:xfrm>
            <a:off x="4643438" y="2714620"/>
            <a:ext cx="4012434" cy="1785950"/>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457200" y="1600200"/>
            <a:ext cx="5043494" cy="3900501"/>
          </a:xfrm>
        </p:spPr>
        <p:txBody>
          <a:bodyPr>
            <a:normAutofit fontScale="85000" lnSpcReduction="20000"/>
          </a:bodyPr>
          <a:lstStyle/>
          <a:p>
            <a:pPr>
              <a:buNone/>
            </a:pPr>
            <a:r>
              <a:rPr lang="tr-TR" b="1" dirty="0" smtClean="0"/>
              <a:t>8. Akıntıya Bırakma Yaklaşımı</a:t>
            </a:r>
          </a:p>
          <a:p>
            <a:r>
              <a:rPr lang="tr-TR" dirty="0" smtClean="0"/>
              <a:t>Akıntıya bırakma yaklaşımı, diğer zaman yönetimi yaklaşımlarından farklı olarak zaman yönetimi kavramına karşı çıkar. Akıntıya bırakma yaklaşımına göre </a:t>
            </a:r>
            <a:r>
              <a:rPr lang="tr-TR" b="1" dirty="0" smtClean="0"/>
              <a:t>kişi zamanı yönetmemelidir</a:t>
            </a:r>
            <a:r>
              <a:rPr lang="tr-TR" dirty="0" smtClean="0"/>
              <a:t>, zamanın akışına önem vermeli ve karşısına çıkan </a:t>
            </a:r>
            <a:r>
              <a:rPr lang="tr-TR" b="1" dirty="0" smtClean="0"/>
              <a:t>fırsatlara açık </a:t>
            </a:r>
            <a:r>
              <a:rPr lang="tr-TR" dirty="0" smtClean="0"/>
              <a:t>olmalıdır.</a:t>
            </a:r>
          </a:p>
          <a:p>
            <a:endParaRPr lang="tr-TR" dirty="0"/>
          </a:p>
        </p:txBody>
      </p:sp>
      <p:sp>
        <p:nvSpPr>
          <p:cNvPr id="3074" name="AutoShape 2" descr="Salvador Dali - Belleğin Azmi Tablos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5" name="Picture 3"/>
          <p:cNvPicPr>
            <a:picLocks noChangeAspect="1" noChangeArrowheads="1"/>
          </p:cNvPicPr>
          <p:nvPr/>
        </p:nvPicPr>
        <p:blipFill>
          <a:blip r:embed="rId3" cstate="print"/>
          <a:srcRect/>
          <a:stretch>
            <a:fillRect/>
          </a:stretch>
        </p:blipFill>
        <p:spPr bwMode="auto">
          <a:xfrm>
            <a:off x="5143504" y="3643314"/>
            <a:ext cx="3433311"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8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Zaman Yönetimi Yaklaşımları</a:t>
            </a:r>
            <a:endParaRPr lang="tr-TR" dirty="0"/>
          </a:p>
        </p:txBody>
      </p:sp>
      <p:sp>
        <p:nvSpPr>
          <p:cNvPr id="3" name="2 İçerik Yer Tutucusu"/>
          <p:cNvSpPr>
            <a:spLocks noGrp="1"/>
          </p:cNvSpPr>
          <p:nvPr>
            <p:ph idx="1"/>
          </p:nvPr>
        </p:nvSpPr>
        <p:spPr>
          <a:xfrm>
            <a:off x="500034" y="1500174"/>
            <a:ext cx="6572296" cy="4525963"/>
          </a:xfrm>
        </p:spPr>
        <p:txBody>
          <a:bodyPr>
            <a:normAutofit fontScale="92500"/>
          </a:bodyPr>
          <a:lstStyle/>
          <a:p>
            <a:pPr>
              <a:buNone/>
            </a:pPr>
            <a:r>
              <a:rPr lang="tr-TR" b="1" dirty="0" smtClean="0"/>
              <a:t>9. İyileştirme (Rehabilitasyon) Yaklaşımı</a:t>
            </a:r>
          </a:p>
          <a:p>
            <a:r>
              <a:rPr lang="tr-TR" dirty="0" smtClean="0"/>
              <a:t>İyileştirme (rehabilitasyon) yaklaşımı, etkili zaman yönetiminin </a:t>
            </a:r>
            <a:r>
              <a:rPr lang="tr-TR" b="1" dirty="0" smtClean="0"/>
              <a:t>psikolojik, sosyal, çevresel veya kültürel sebeplerden</a:t>
            </a:r>
            <a:r>
              <a:rPr lang="tr-TR" dirty="0" smtClean="0"/>
              <a:t> dolayı yapılamadığını belirtir. İyileştirme (rehabilitasyon) yaklaşımı, bu etkenler iyileştirildiği takdirde etkili zaman yönetimi yapılabileceğini öne sürer. </a:t>
            </a:r>
          </a:p>
          <a:p>
            <a:endParaRPr lang="tr-TR" dirty="0"/>
          </a:p>
        </p:txBody>
      </p:sp>
      <p:pic>
        <p:nvPicPr>
          <p:cNvPr id="2050" name="Picture 2" descr="IMPO | Clear Minds - Sosyal Etki Değer"/>
          <p:cNvPicPr>
            <a:picLocks noChangeAspect="1" noChangeArrowheads="1"/>
          </p:cNvPicPr>
          <p:nvPr/>
        </p:nvPicPr>
        <p:blipFill>
          <a:blip r:embed="rId2"/>
          <a:srcRect/>
          <a:stretch>
            <a:fillRect/>
          </a:stretch>
        </p:blipFill>
        <p:spPr bwMode="auto">
          <a:xfrm>
            <a:off x="5857884" y="5000636"/>
            <a:ext cx="2857500" cy="1600200"/>
          </a:xfrm>
          <a:prstGeom prst="round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9CFF">
            <a:alpha val="59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28662" y="928670"/>
            <a:ext cx="7115196" cy="500066"/>
          </a:xfrm>
        </p:spPr>
        <p:txBody>
          <a:bodyPr>
            <a:normAutofit fontScale="90000"/>
          </a:bodyPr>
          <a:lstStyle/>
          <a:p>
            <a:r>
              <a:rPr lang="tr-TR" sz="3100" b="1" dirty="0" smtClean="0">
                <a:effectLst>
                  <a:outerShdw blurRad="38100" dist="38100" dir="2700000" algn="tl">
                    <a:srgbClr val="000000">
                      <a:alpha val="43137"/>
                    </a:srgbClr>
                  </a:outerShdw>
                </a:effectLst>
              </a:rPr>
              <a:t>Zaman </a:t>
            </a:r>
            <a:r>
              <a:rPr lang="tr-TR" sz="3100" b="1" dirty="0" smtClean="0">
                <a:effectLst>
                  <a:outerShdw blurRad="38100" dist="38100" dir="2700000" algn="tl">
                    <a:srgbClr val="000000">
                      <a:alpha val="43137"/>
                    </a:srgbClr>
                  </a:outerShdw>
                </a:effectLst>
              </a:rPr>
              <a:t>Yönetimi İçin Okunabilecek Kitaplar </a:t>
            </a:r>
            <a:r>
              <a:rPr lang="tr-TR" dirty="0" smtClean="0"/>
              <a:t/>
            </a:r>
            <a:br>
              <a:rPr lang="tr-TR" dirty="0" smtClean="0"/>
            </a:br>
            <a:endParaRPr lang="tr-TR" dirty="0"/>
          </a:p>
        </p:txBody>
      </p:sp>
      <p:sp>
        <p:nvSpPr>
          <p:cNvPr id="3" name="2 İçerik Yer Tutucusu"/>
          <p:cNvSpPr>
            <a:spLocks noGrp="1"/>
          </p:cNvSpPr>
          <p:nvPr>
            <p:ph idx="1"/>
          </p:nvPr>
        </p:nvSpPr>
        <p:spPr>
          <a:xfrm>
            <a:off x="457200" y="1600201"/>
            <a:ext cx="8186766" cy="3971939"/>
          </a:xfrm>
        </p:spPr>
        <p:txBody>
          <a:bodyPr>
            <a:normAutofit fontScale="62500" lnSpcReduction="20000"/>
          </a:bodyPr>
          <a:lstStyle/>
          <a:p>
            <a:r>
              <a:rPr lang="tr-TR" sz="2600" b="1" dirty="0" smtClean="0"/>
              <a:t>Kişisel </a:t>
            </a:r>
            <a:r>
              <a:rPr lang="tr-TR" sz="2600" b="1" dirty="0"/>
              <a:t>Zaman Yönetimi </a:t>
            </a:r>
            <a:r>
              <a:rPr lang="tr-TR" sz="2600" dirty="0"/>
              <a:t>- </a:t>
            </a:r>
            <a:r>
              <a:rPr lang="tr-TR" sz="2600" dirty="0" err="1"/>
              <a:t>Marion</a:t>
            </a:r>
            <a:r>
              <a:rPr lang="tr-TR" sz="2600" dirty="0"/>
              <a:t> E. </a:t>
            </a:r>
            <a:r>
              <a:rPr lang="tr-TR" sz="2600" dirty="0" err="1"/>
              <a:t>Haynes</a:t>
            </a:r>
            <a:endParaRPr lang="tr-TR" sz="2600" dirty="0"/>
          </a:p>
          <a:p>
            <a:r>
              <a:rPr lang="tr-TR" sz="2600" b="1" dirty="0"/>
              <a:t>Öz: Daha Az Çabalayarak Daha Çok Şey Başarmanın Sırrı </a:t>
            </a:r>
            <a:r>
              <a:rPr lang="tr-TR" sz="2600" dirty="0"/>
              <a:t>- </a:t>
            </a:r>
            <a:r>
              <a:rPr lang="tr-TR" sz="2600" dirty="0" err="1"/>
              <a:t>Greg</a:t>
            </a:r>
            <a:r>
              <a:rPr lang="tr-TR" sz="2600" dirty="0"/>
              <a:t> </a:t>
            </a:r>
            <a:r>
              <a:rPr lang="tr-TR" sz="2600" dirty="0" err="1"/>
              <a:t>Mckeown</a:t>
            </a:r>
            <a:endParaRPr lang="tr-TR" sz="2600" dirty="0"/>
          </a:p>
          <a:p>
            <a:r>
              <a:rPr lang="tr-TR" sz="2600" b="1" dirty="0" err="1"/>
              <a:t>Pomodoro</a:t>
            </a:r>
            <a:r>
              <a:rPr lang="tr-TR" sz="2600" b="1" dirty="0"/>
              <a:t> Tekniği: Hayat Kurtaran Zaman Yönetimi Sistemi </a:t>
            </a:r>
            <a:r>
              <a:rPr lang="tr-TR" sz="2600" dirty="0"/>
              <a:t>- </a:t>
            </a:r>
            <a:r>
              <a:rPr lang="tr-TR" sz="2600" dirty="0" err="1"/>
              <a:t>Francesco</a:t>
            </a:r>
            <a:r>
              <a:rPr lang="tr-TR" sz="2600" dirty="0"/>
              <a:t> </a:t>
            </a:r>
            <a:r>
              <a:rPr lang="tr-TR" sz="2600" dirty="0" err="1"/>
              <a:t>Cirillo</a:t>
            </a:r>
            <a:endParaRPr lang="tr-TR" sz="2600" dirty="0"/>
          </a:p>
          <a:p>
            <a:r>
              <a:rPr lang="tr-TR" sz="2600" b="1" dirty="0"/>
              <a:t>SCRUM: İki Katı İşi Yarı Zamanda Yapma Sanatı </a:t>
            </a:r>
            <a:r>
              <a:rPr lang="tr-TR" sz="2600" dirty="0"/>
              <a:t>- </a:t>
            </a:r>
            <a:r>
              <a:rPr lang="tr-TR" sz="2600" dirty="0" err="1"/>
              <a:t>Jeff</a:t>
            </a:r>
            <a:r>
              <a:rPr lang="tr-TR" sz="2600" dirty="0"/>
              <a:t> </a:t>
            </a:r>
            <a:r>
              <a:rPr lang="tr-TR" sz="2600" dirty="0" err="1"/>
              <a:t>Sutherland</a:t>
            </a:r>
            <a:endParaRPr lang="tr-TR" sz="2600" dirty="0"/>
          </a:p>
          <a:p>
            <a:r>
              <a:rPr lang="tr-TR" sz="2600" b="1" dirty="0"/>
              <a:t>İş Bitirici (GTD</a:t>
            </a:r>
            <a:r>
              <a:rPr lang="tr-TR" sz="2600" dirty="0"/>
              <a:t>) - </a:t>
            </a:r>
            <a:r>
              <a:rPr lang="tr-TR" sz="2600" dirty="0" err="1"/>
              <a:t>David</a:t>
            </a:r>
            <a:r>
              <a:rPr lang="tr-TR" sz="2600" dirty="0"/>
              <a:t> </a:t>
            </a:r>
            <a:r>
              <a:rPr lang="tr-TR" sz="2600" dirty="0" err="1"/>
              <a:t>Allen</a:t>
            </a:r>
            <a:endParaRPr lang="tr-TR" sz="2600" dirty="0"/>
          </a:p>
          <a:p>
            <a:r>
              <a:rPr lang="tr-TR" sz="2600" b="1" dirty="0"/>
              <a:t>Pür Dikkat: Odaklanma Becerisini Nasıl Yitirdik, Nasıl Geri Kazanabiliriz? </a:t>
            </a:r>
            <a:r>
              <a:rPr lang="tr-TR" sz="2600" dirty="0"/>
              <a:t>- </a:t>
            </a:r>
            <a:r>
              <a:rPr lang="tr-TR" sz="2600" dirty="0" err="1"/>
              <a:t>Cal</a:t>
            </a:r>
            <a:r>
              <a:rPr lang="tr-TR" sz="2600" dirty="0"/>
              <a:t> </a:t>
            </a:r>
            <a:r>
              <a:rPr lang="tr-TR" sz="2600" dirty="0" err="1"/>
              <a:t>Newport</a:t>
            </a:r>
            <a:endParaRPr lang="tr-TR" sz="2600" dirty="0"/>
          </a:p>
          <a:p>
            <a:r>
              <a:rPr lang="tr-TR" sz="2600" b="1" dirty="0"/>
              <a:t>Zaman Yaratmak: Önemli Olana Odaklanma Sanatı </a:t>
            </a:r>
            <a:r>
              <a:rPr lang="tr-TR" sz="2600" dirty="0"/>
              <a:t>- </a:t>
            </a:r>
            <a:r>
              <a:rPr lang="tr-TR" sz="2600" dirty="0" err="1"/>
              <a:t>Jake</a:t>
            </a:r>
            <a:r>
              <a:rPr lang="tr-TR" sz="2600" dirty="0"/>
              <a:t> </a:t>
            </a:r>
            <a:r>
              <a:rPr lang="tr-TR" sz="2600" dirty="0" err="1"/>
              <a:t>Knapp</a:t>
            </a:r>
            <a:r>
              <a:rPr lang="tr-TR" sz="2600" dirty="0"/>
              <a:t> ve John </a:t>
            </a:r>
            <a:r>
              <a:rPr lang="tr-TR" sz="2600" dirty="0" err="1"/>
              <a:t>Zeratsky</a:t>
            </a:r>
            <a:endParaRPr lang="tr-TR" sz="2600" dirty="0"/>
          </a:p>
          <a:p>
            <a:r>
              <a:rPr lang="tr-TR" sz="2600" b="1" dirty="0"/>
              <a:t>80/20 Kuralı: Daha Azla Daha Fazlasını Başarmak </a:t>
            </a:r>
            <a:r>
              <a:rPr lang="tr-TR" sz="2600" dirty="0"/>
              <a:t>- Richard </a:t>
            </a:r>
            <a:r>
              <a:rPr lang="tr-TR" sz="2600" dirty="0" err="1"/>
              <a:t>Koch</a:t>
            </a:r>
            <a:endParaRPr lang="tr-TR" sz="2600" dirty="0"/>
          </a:p>
          <a:p>
            <a:r>
              <a:rPr lang="tr-TR" sz="2600" b="1" dirty="0"/>
              <a:t>Etkili Zaman Yönetimi </a:t>
            </a:r>
            <a:r>
              <a:rPr lang="tr-TR" sz="2600" dirty="0"/>
              <a:t>-  John </a:t>
            </a:r>
            <a:r>
              <a:rPr lang="tr-TR" sz="2600" dirty="0" err="1"/>
              <a:t>Adair</a:t>
            </a:r>
            <a:endParaRPr lang="tr-TR" sz="2600" dirty="0"/>
          </a:p>
          <a:p>
            <a:r>
              <a:rPr lang="tr-TR" sz="2600" b="1" dirty="0"/>
              <a:t>Atomik Alışkanlıklar </a:t>
            </a:r>
            <a:r>
              <a:rPr lang="tr-TR" sz="2600" dirty="0"/>
              <a:t>- James </a:t>
            </a:r>
            <a:r>
              <a:rPr lang="tr-TR" sz="2600" dirty="0" err="1"/>
              <a:t>Clear</a:t>
            </a:r>
            <a:endParaRPr lang="tr-TR" sz="2600" dirty="0"/>
          </a:p>
          <a:p>
            <a:r>
              <a:rPr lang="tr-TR" sz="2600" b="1" dirty="0" err="1"/>
              <a:t>Checklist</a:t>
            </a:r>
            <a:r>
              <a:rPr lang="tr-TR" sz="2600" b="1" dirty="0"/>
              <a:t> Manifesto </a:t>
            </a:r>
            <a:r>
              <a:rPr lang="tr-TR" sz="2600" dirty="0"/>
              <a:t>- </a:t>
            </a:r>
            <a:r>
              <a:rPr lang="tr-TR" sz="2600" dirty="0" err="1"/>
              <a:t>Atul</a:t>
            </a:r>
            <a:r>
              <a:rPr lang="tr-TR" sz="2600" dirty="0"/>
              <a:t> </a:t>
            </a:r>
            <a:r>
              <a:rPr lang="tr-TR" sz="2600" dirty="0" err="1"/>
              <a:t>Gawande</a:t>
            </a:r>
            <a:endParaRPr lang="tr-TR" sz="2600" dirty="0"/>
          </a:p>
          <a:p>
            <a:r>
              <a:rPr lang="tr-TR" sz="2600" b="1" dirty="0"/>
              <a:t>Ataleti Yenmek: Yılgınlık, Yorgunluk ve Erteleme Alışkanlığıyla Başa Çıkmanın Yolları </a:t>
            </a:r>
            <a:r>
              <a:rPr lang="tr-TR" sz="2600" dirty="0"/>
              <a:t>- Mümin </a:t>
            </a:r>
            <a:r>
              <a:rPr lang="tr-TR" sz="2600" dirty="0" err="1"/>
              <a:t>Sekman</a:t>
            </a:r>
            <a:endParaRPr lang="tr-TR" sz="2600" dirty="0"/>
          </a:p>
          <a:p>
            <a:r>
              <a:rPr lang="tr-TR" sz="2600" b="1" dirty="0"/>
              <a:t>Etkili İnsanların 7 Alışkanlığı</a:t>
            </a:r>
            <a:r>
              <a:rPr lang="tr-TR" sz="2600" dirty="0"/>
              <a:t> - </a:t>
            </a:r>
            <a:r>
              <a:rPr lang="tr-TR" sz="2600" dirty="0" err="1"/>
              <a:t>Stephen</a:t>
            </a:r>
            <a:r>
              <a:rPr lang="tr-TR" sz="2600" dirty="0"/>
              <a:t> R. </a:t>
            </a:r>
            <a:r>
              <a:rPr lang="tr-TR" sz="2600" dirty="0" err="1"/>
              <a:t>Covey</a:t>
            </a:r>
            <a:endParaRPr lang="tr-TR" sz="2600" dirty="0"/>
          </a:p>
          <a:p>
            <a:endParaRPr lang="tr-TR" dirty="0"/>
          </a:p>
        </p:txBody>
      </p:sp>
      <p:sp>
        <p:nvSpPr>
          <p:cNvPr id="1026" name="AutoShape 2" descr="Kitaplar şeffaf kitaplar - PNG A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1" name="AutoShape 7" descr="Kitap ve Okur Tipleri - ParagraftaHı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2" name="Picture 8"/>
          <p:cNvPicPr>
            <a:picLocks noChangeAspect="1" noChangeArrowheads="1"/>
          </p:cNvPicPr>
          <p:nvPr/>
        </p:nvPicPr>
        <p:blipFill>
          <a:blip r:embed="rId2"/>
          <a:srcRect/>
          <a:stretch>
            <a:fillRect/>
          </a:stretch>
        </p:blipFill>
        <p:spPr bwMode="auto">
          <a:xfrm>
            <a:off x="5857884" y="4857760"/>
            <a:ext cx="2114548" cy="1678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ZAMAN YÖNETİMİ</a:t>
            </a:r>
            <a:endParaRPr lang="tr-TR" dirty="0"/>
          </a:p>
        </p:txBody>
      </p:sp>
      <p:sp>
        <p:nvSpPr>
          <p:cNvPr id="3" name="2 İçerik Yer Tutucusu"/>
          <p:cNvSpPr>
            <a:spLocks noGrp="1"/>
          </p:cNvSpPr>
          <p:nvPr>
            <p:ph idx="1"/>
          </p:nvPr>
        </p:nvSpPr>
        <p:spPr/>
        <p:txBody>
          <a:bodyPr>
            <a:normAutofit/>
          </a:bodyPr>
          <a:lstStyle/>
          <a:p>
            <a:pPr>
              <a:buNone/>
            </a:pPr>
            <a:r>
              <a:rPr lang="tr-TR" altLang="tr-TR" sz="2600" b="1" dirty="0">
                <a:solidFill>
                  <a:srgbClr val="C00000"/>
                </a:solidFill>
                <a:effectLst>
                  <a:outerShdw blurRad="38100" dist="38100" dir="2700000" algn="tl">
                    <a:srgbClr val="000000">
                      <a:alpha val="43137"/>
                    </a:srgbClr>
                  </a:outerShdw>
                </a:effectLst>
                <a:latin typeface="Arial Narrow" panose="020B0606020202030204" pitchFamily="34" charset="0"/>
              </a:rPr>
              <a:t>24 Saat 365 Gün; Zaman Yönetimi Mi, Yaşam Yönetimi Mi ?</a:t>
            </a:r>
          </a:p>
          <a:p>
            <a:pPr marL="457200" indent="-457200">
              <a:buNone/>
            </a:pPr>
            <a:r>
              <a:rPr lang="tr-TR" altLang="tr-TR" dirty="0" smtClean="0">
                <a:latin typeface="Arial Narrow" panose="020B0606020202030204" pitchFamily="34" charset="0"/>
              </a:rPr>
              <a:t>    </a:t>
            </a:r>
            <a:r>
              <a:rPr lang="tr-TR" altLang="tr-TR" sz="2400" dirty="0" smtClean="0">
                <a:latin typeface="Arial Narrow" panose="020B0606020202030204" pitchFamily="34" charset="0"/>
              </a:rPr>
              <a:t>Zaman, </a:t>
            </a:r>
            <a:r>
              <a:rPr lang="tr-TR" altLang="tr-TR" sz="2400" dirty="0">
                <a:latin typeface="Arial Narrow" panose="020B0606020202030204" pitchFamily="34" charset="0"/>
              </a:rPr>
              <a:t>y</a:t>
            </a:r>
            <a:r>
              <a:rPr lang="tr-TR" altLang="tr-TR" sz="2400" dirty="0" smtClean="0">
                <a:latin typeface="Arial Narrow" panose="020B0606020202030204" pitchFamily="34" charset="0"/>
              </a:rPr>
              <a:t>aşantımızı </a:t>
            </a:r>
            <a:r>
              <a:rPr lang="tr-TR" altLang="tr-TR" sz="2400" dirty="0">
                <a:latin typeface="Arial Narrow" panose="020B0606020202030204" pitchFamily="34" charset="0"/>
              </a:rPr>
              <a:t>meydana </a:t>
            </a:r>
            <a:r>
              <a:rPr lang="tr-TR" altLang="tr-TR" sz="2400" dirty="0" smtClean="0">
                <a:latin typeface="Arial Narrow" panose="020B0606020202030204" pitchFamily="34" charset="0"/>
              </a:rPr>
              <a:t>getiren olayla dizisidir ve</a:t>
            </a:r>
          </a:p>
          <a:p>
            <a:pPr marL="457200" indent="-457200">
              <a:buNone/>
            </a:pPr>
            <a:r>
              <a:rPr lang="tr-TR" altLang="tr-TR" sz="2400" dirty="0">
                <a:latin typeface="Arial Narrow" panose="020B0606020202030204" pitchFamily="34" charset="0"/>
              </a:rPr>
              <a:t>y</a:t>
            </a:r>
            <a:r>
              <a:rPr lang="tr-TR" altLang="tr-TR" sz="2400" dirty="0" smtClean="0">
                <a:latin typeface="Arial Narrow" panose="020B0606020202030204" pitchFamily="34" charset="0"/>
              </a:rPr>
              <a:t>aşamımızdaki </a:t>
            </a:r>
            <a:r>
              <a:rPr lang="tr-TR" altLang="tr-TR" sz="2400" dirty="0">
                <a:latin typeface="Arial Narrow" panose="020B0606020202030204" pitchFamily="34" charset="0"/>
              </a:rPr>
              <a:t>olaylar üzerinde </a:t>
            </a:r>
            <a:r>
              <a:rPr lang="tr-TR" altLang="tr-TR" sz="2400" b="1" dirty="0">
                <a:latin typeface="Arial Narrow" panose="020B0606020202030204" pitchFamily="34" charset="0"/>
              </a:rPr>
              <a:t>hakimiyet</a:t>
            </a:r>
            <a:r>
              <a:rPr lang="tr-TR" altLang="tr-TR" sz="2400" dirty="0">
                <a:latin typeface="Arial Narrow" panose="020B0606020202030204" pitchFamily="34" charset="0"/>
              </a:rPr>
              <a:t> </a:t>
            </a:r>
            <a:r>
              <a:rPr lang="tr-TR" altLang="tr-TR" sz="2400" dirty="0" smtClean="0">
                <a:latin typeface="Arial Narrow" panose="020B0606020202030204" pitchFamily="34" charset="0"/>
              </a:rPr>
              <a:t>kurmaktır.</a:t>
            </a:r>
            <a:endParaRPr lang="tr-TR" altLang="tr-TR" sz="2400" dirty="0">
              <a:latin typeface="Arial Narrow" panose="020B0606020202030204" pitchFamily="34" charset="0"/>
            </a:endParaRPr>
          </a:p>
          <a:p>
            <a:pPr marL="457200" indent="-457200">
              <a:buNone/>
            </a:pPr>
            <a:r>
              <a:rPr lang="tr-TR" altLang="tr-TR" sz="2400" dirty="0">
                <a:latin typeface="Arial Narrow" panose="020B0606020202030204" pitchFamily="34" charset="0"/>
              </a:rPr>
              <a:t> </a:t>
            </a:r>
            <a:r>
              <a:rPr lang="tr-TR" altLang="tr-TR" sz="2400" dirty="0" smtClean="0">
                <a:latin typeface="Arial Narrow" panose="020B0606020202030204" pitchFamily="34" charset="0"/>
              </a:rPr>
              <a:t>   Her </a:t>
            </a:r>
            <a:r>
              <a:rPr lang="tr-TR" altLang="tr-TR" sz="2400" dirty="0">
                <a:latin typeface="Arial Narrow" panose="020B0606020202030204" pitchFamily="34" charset="0"/>
              </a:rPr>
              <a:t>gün hesaba yatan 86.400 saniye her </a:t>
            </a:r>
            <a:r>
              <a:rPr lang="tr-TR" altLang="tr-TR" sz="2400" dirty="0" smtClean="0">
                <a:latin typeface="Arial Narrow" panose="020B0606020202030204" pitchFamily="34" charset="0"/>
              </a:rPr>
              <a:t>akşam</a:t>
            </a:r>
          </a:p>
          <a:p>
            <a:pPr marL="457200" indent="-457200">
              <a:buNone/>
            </a:pPr>
            <a:r>
              <a:rPr lang="tr-TR" altLang="tr-TR" sz="2400" dirty="0" smtClean="0">
                <a:latin typeface="Arial Narrow" panose="020B0606020202030204" pitchFamily="34" charset="0"/>
              </a:rPr>
              <a:t>sıfırlanan bakiye</a:t>
            </a:r>
            <a:endParaRPr lang="tr-TR" altLang="tr-TR" sz="2400" dirty="0">
              <a:latin typeface="Arial Narrow" panose="020B0606020202030204" pitchFamily="34" charset="0"/>
            </a:endParaRPr>
          </a:p>
          <a:p>
            <a:pPr marL="914400" lvl="1" indent="-457200">
              <a:buFont typeface="Wingdings" pitchFamily="2" charset="2"/>
              <a:buChar char="§"/>
            </a:pPr>
            <a:r>
              <a:rPr lang="tr-TR" altLang="tr-TR" sz="2400" dirty="0">
                <a:latin typeface="Arial Narrow" panose="020B0606020202030204" pitchFamily="34" charset="0"/>
              </a:rPr>
              <a:t>Bu durumda ne yapardınız </a:t>
            </a:r>
            <a:r>
              <a:rPr lang="tr-TR" altLang="tr-TR" sz="2400" dirty="0" smtClean="0">
                <a:latin typeface="Arial Narrow" panose="020B0606020202030204" pitchFamily="34" charset="0"/>
              </a:rPr>
              <a:t>?</a:t>
            </a:r>
          </a:p>
          <a:p>
            <a:pPr marL="914400" lvl="1" indent="-457200">
              <a:buFont typeface="Wingdings" pitchFamily="2" charset="2"/>
              <a:buChar char="§"/>
            </a:pPr>
            <a:r>
              <a:rPr lang="tr-TR" altLang="tr-TR" sz="2400" dirty="0" smtClean="0">
                <a:latin typeface="Arial Narrow" panose="020B0606020202030204" pitchFamily="34" charset="0"/>
              </a:rPr>
              <a:t>Harcamak </a:t>
            </a:r>
            <a:r>
              <a:rPr lang="tr-TR" altLang="tr-TR" sz="2400" dirty="0">
                <a:latin typeface="Arial Narrow" panose="020B0606020202030204" pitchFamily="34" charset="0"/>
              </a:rPr>
              <a:t>ya da harcamamak ? </a:t>
            </a:r>
            <a:endParaRPr lang="tr-TR" altLang="tr-TR" sz="2400" dirty="0" smtClean="0">
              <a:latin typeface="Arial Narrow" panose="020B0606020202030204" pitchFamily="34" charset="0"/>
            </a:endParaRPr>
          </a:p>
          <a:p>
            <a:pPr marL="914400" lvl="1" indent="-457200">
              <a:buFont typeface="Wingdings" pitchFamily="2" charset="2"/>
              <a:buChar char="§"/>
            </a:pPr>
            <a:r>
              <a:rPr lang="tr-TR" altLang="tr-TR" sz="2400" dirty="0" smtClean="0">
                <a:latin typeface="Arial Narrow" panose="020B0606020202030204" pitchFamily="34" charset="0"/>
              </a:rPr>
              <a:t>Doğru </a:t>
            </a:r>
            <a:r>
              <a:rPr lang="tr-TR" altLang="tr-TR" sz="2400" dirty="0">
                <a:latin typeface="Arial Narrow" panose="020B0606020202030204" pitchFamily="34" charset="0"/>
              </a:rPr>
              <a:t>şeylere yatırım mı ? </a:t>
            </a:r>
            <a:endParaRPr lang="tr-TR" altLang="tr-TR" sz="2400" dirty="0" smtClean="0">
              <a:latin typeface="Arial Narrow" panose="020B0606020202030204" pitchFamily="34" charset="0"/>
            </a:endParaRPr>
          </a:p>
          <a:p>
            <a:pPr marL="914400" lvl="1" indent="-457200">
              <a:buFont typeface="Wingdings" pitchFamily="2" charset="2"/>
              <a:buChar char="§"/>
            </a:pPr>
            <a:r>
              <a:rPr lang="tr-TR" altLang="tr-TR" sz="2400" dirty="0" smtClean="0">
                <a:latin typeface="Arial Narrow" panose="020B0606020202030204" pitchFamily="34" charset="0"/>
              </a:rPr>
              <a:t>Geriye </a:t>
            </a:r>
            <a:r>
              <a:rPr lang="tr-TR" altLang="tr-TR" sz="2400" dirty="0">
                <a:latin typeface="Arial Narrow" panose="020B0606020202030204" pitchFamily="34" charset="0"/>
              </a:rPr>
              <a:t>dönüş var mı ?</a:t>
            </a:r>
          </a:p>
          <a:p>
            <a:endParaRPr lang="tr-TR" dirty="0"/>
          </a:p>
        </p:txBody>
      </p:sp>
      <p:pic>
        <p:nvPicPr>
          <p:cNvPr id="8" name="Picture 3"/>
          <p:cNvPicPr>
            <a:picLocks noChangeAspect="1" noChangeArrowheads="1"/>
          </p:cNvPicPr>
          <p:nvPr/>
        </p:nvPicPr>
        <p:blipFill>
          <a:blip r:embed="rId2"/>
          <a:srcRect/>
          <a:stretch>
            <a:fillRect/>
          </a:stretch>
        </p:blipFill>
        <p:spPr bwMode="auto">
          <a:xfrm>
            <a:off x="5357818" y="3857628"/>
            <a:ext cx="2905119" cy="2209010"/>
          </a:xfrm>
          <a:prstGeom prst="flowChartConnector">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4444">
            <a:alpha val="46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428736"/>
            <a:ext cx="8229600" cy="571504"/>
          </a:xfrm>
        </p:spPr>
        <p:txBody>
          <a:bodyPr>
            <a:normAutofit fontScale="90000"/>
          </a:bodyPr>
          <a:lstStyle/>
          <a:p>
            <a:r>
              <a:rPr lang="tr-TR" altLang="tr-TR" dirty="0" smtClean="0">
                <a:latin typeface="Arial Narrow" panose="020B0606020202030204" pitchFamily="34" charset="0"/>
              </a:rPr>
              <a:t/>
            </a:r>
            <a:br>
              <a:rPr lang="tr-TR" altLang="tr-TR" dirty="0" smtClean="0">
                <a:latin typeface="Arial Narrow" panose="020B0606020202030204" pitchFamily="34" charset="0"/>
              </a:rPr>
            </a:br>
            <a:endParaRPr lang="tr-TR" dirty="0"/>
          </a:p>
        </p:txBody>
      </p:sp>
      <p:sp>
        <p:nvSpPr>
          <p:cNvPr id="3" name="2 İçerik Yer Tutucusu"/>
          <p:cNvSpPr>
            <a:spLocks noGrp="1"/>
          </p:cNvSpPr>
          <p:nvPr>
            <p:ph idx="1"/>
          </p:nvPr>
        </p:nvSpPr>
        <p:spPr>
          <a:xfrm>
            <a:off x="428596" y="1285860"/>
            <a:ext cx="8229600" cy="4525963"/>
          </a:xfrm>
        </p:spPr>
        <p:txBody>
          <a:bodyPr/>
          <a:lstStyle/>
          <a:p>
            <a:pPr marL="457200" indent="-457200">
              <a:buNone/>
            </a:pPr>
            <a:r>
              <a:rPr lang="tr-TR" altLang="tr-TR" dirty="0" smtClean="0">
                <a:latin typeface="Arial Narrow" panose="020B0606020202030204" pitchFamily="34" charset="0"/>
              </a:rPr>
              <a:t>Ortalama </a:t>
            </a:r>
            <a:r>
              <a:rPr lang="tr-TR" altLang="tr-TR" dirty="0">
                <a:latin typeface="Arial Narrow" panose="020B0606020202030204" pitchFamily="34" charset="0"/>
              </a:rPr>
              <a:t>bir insanın ömrü; 75 yıl (27 bin 375 gün) </a:t>
            </a:r>
            <a:endParaRPr lang="tr-TR" altLang="tr-TR" dirty="0" smtClean="0">
              <a:latin typeface="Arial Narrow" panose="020B0606020202030204" pitchFamily="34" charset="0"/>
            </a:endParaRPr>
          </a:p>
          <a:p>
            <a:pPr marL="457200" indent="-457200">
              <a:buNone/>
            </a:pPr>
            <a:r>
              <a:rPr lang="tr-TR" altLang="tr-TR" dirty="0" smtClean="0">
                <a:latin typeface="Arial Narrow" panose="020B0606020202030204" pitchFamily="34" charset="0"/>
              </a:rPr>
              <a:t>    26 </a:t>
            </a:r>
            <a:r>
              <a:rPr lang="tr-TR" altLang="tr-TR" dirty="0">
                <a:latin typeface="Arial Narrow" panose="020B0606020202030204" pitchFamily="34" charset="0"/>
              </a:rPr>
              <a:t>yılını </a:t>
            </a:r>
            <a:r>
              <a:rPr lang="tr-TR" altLang="tr-TR" dirty="0" smtClean="0">
                <a:latin typeface="Arial Narrow" panose="020B0606020202030204" pitchFamily="34" charset="0"/>
              </a:rPr>
              <a:t>uykuda</a:t>
            </a:r>
          </a:p>
          <a:p>
            <a:pPr marL="457200" indent="-457200">
              <a:buNone/>
            </a:pPr>
            <a:r>
              <a:rPr lang="tr-TR" altLang="tr-TR" dirty="0" smtClean="0">
                <a:latin typeface="Arial Narrow" panose="020B0606020202030204" pitchFamily="34" charset="0"/>
              </a:rPr>
              <a:t>    7 </a:t>
            </a:r>
            <a:r>
              <a:rPr lang="tr-TR" altLang="tr-TR" dirty="0">
                <a:latin typeface="Arial Narrow" panose="020B0606020202030204" pitchFamily="34" charset="0"/>
              </a:rPr>
              <a:t>yılını da uykuya dalmaya </a:t>
            </a:r>
            <a:r>
              <a:rPr lang="tr-TR" altLang="tr-TR" dirty="0" smtClean="0">
                <a:latin typeface="Arial Narrow" panose="020B0606020202030204" pitchFamily="34" charset="0"/>
              </a:rPr>
              <a:t>çalışarak</a:t>
            </a:r>
          </a:p>
          <a:p>
            <a:pPr marL="457200" indent="-457200">
              <a:buNone/>
            </a:pPr>
            <a:r>
              <a:rPr lang="tr-TR" altLang="tr-TR" dirty="0" smtClean="0">
                <a:latin typeface="Arial Narrow" panose="020B0606020202030204" pitchFamily="34" charset="0"/>
              </a:rPr>
              <a:t>geçirmektedir.</a:t>
            </a:r>
          </a:p>
          <a:p>
            <a:pPr marL="457200" indent="-457200">
              <a:buNone/>
            </a:pPr>
            <a:endParaRPr lang="tr-TR" altLang="tr-TR" dirty="0">
              <a:latin typeface="Arial Narrow" panose="020B0606020202030204" pitchFamily="34" charset="0"/>
            </a:endParaRPr>
          </a:p>
          <a:p>
            <a:pPr>
              <a:buNone/>
            </a:pPr>
            <a:r>
              <a:rPr lang="tr-TR" altLang="tr-TR" dirty="0" smtClean="0">
                <a:latin typeface="Arial Narrow" panose="020B0606020202030204" pitchFamily="34" charset="0"/>
              </a:rPr>
              <a:t>  </a:t>
            </a:r>
            <a:endParaRPr lang="tr-TR" dirty="0"/>
          </a:p>
        </p:txBody>
      </p:sp>
      <p:pic>
        <p:nvPicPr>
          <p:cNvPr id="15362" name="Picture 2"/>
          <p:cNvPicPr>
            <a:picLocks noChangeAspect="1" noChangeArrowheads="1"/>
          </p:cNvPicPr>
          <p:nvPr/>
        </p:nvPicPr>
        <p:blipFill>
          <a:blip r:embed="rId2"/>
          <a:srcRect/>
          <a:stretch>
            <a:fillRect/>
          </a:stretch>
        </p:blipFill>
        <p:spPr bwMode="auto">
          <a:xfrm>
            <a:off x="4929190" y="3643314"/>
            <a:ext cx="2850442" cy="2571768"/>
          </a:xfrm>
          <a:prstGeom prst="rect">
            <a:avLst/>
          </a:prstGeom>
          <a:noFill/>
          <a:ln w="9525">
            <a:noFill/>
            <a:miter lim="800000"/>
            <a:headEnd/>
            <a:tailEnd/>
          </a:ln>
          <a:effectLst/>
        </p:spPr>
      </p:pic>
      <p:sp>
        <p:nvSpPr>
          <p:cNvPr id="5" name="4 Metin kutusu"/>
          <p:cNvSpPr txBox="1"/>
          <p:nvPr/>
        </p:nvSpPr>
        <p:spPr>
          <a:xfrm>
            <a:off x="2071670" y="428604"/>
            <a:ext cx="5214974" cy="584775"/>
          </a:xfrm>
          <a:prstGeom prst="rect">
            <a:avLst/>
          </a:prstGeom>
          <a:noFill/>
        </p:spPr>
        <p:txBody>
          <a:bodyPr wrap="square" rtlCol="0">
            <a:spAutoFit/>
          </a:bodyPr>
          <a:lstStyle/>
          <a:p>
            <a:r>
              <a:rPr lang="tr-TR" sz="3200" b="1" dirty="0" smtClean="0">
                <a:effectLst>
                  <a:outerShdw blurRad="38100" dist="38100" dir="2700000" algn="tl">
                    <a:srgbClr val="000000">
                      <a:alpha val="43137"/>
                    </a:srgbClr>
                  </a:outerShdw>
                </a:effectLst>
              </a:rPr>
              <a:t>ZAMAN YÖNETİMİ</a:t>
            </a:r>
            <a:endParaRPr lang="tr-TR"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857232"/>
            <a:ext cx="6572264" cy="1143000"/>
          </a:xfrm>
        </p:spPr>
        <p:txBody>
          <a:bodyPr/>
          <a:lstStyle/>
          <a:p>
            <a:r>
              <a:rPr lang="tr-TR" altLang="tr-TR" b="1" dirty="0" smtClean="0">
                <a:solidFill>
                  <a:schemeClr val="tx1">
                    <a:lumMod val="95000"/>
                    <a:lumOff val="5000"/>
                  </a:schemeClr>
                </a:solidFill>
                <a:effectLst>
                  <a:outerShdw blurRad="38100" dist="38100" dir="2700000" algn="tl">
                    <a:srgbClr val="000000">
                      <a:alpha val="43137"/>
                    </a:srgbClr>
                  </a:outerShdw>
                </a:effectLst>
              </a:rPr>
              <a:t>Zaman Tuzakları</a:t>
            </a:r>
            <a:r>
              <a:rPr lang="tr-TR" altLang="tr-TR" dirty="0" smtClean="0">
                <a:solidFill>
                  <a:schemeClr val="tx1">
                    <a:lumMod val="95000"/>
                    <a:lumOff val="5000"/>
                  </a:schemeClr>
                </a:solidFill>
              </a:rPr>
              <a:t> </a:t>
            </a:r>
            <a:endParaRPr lang="tr-TR" dirty="0">
              <a:solidFill>
                <a:schemeClr val="tx1">
                  <a:lumMod val="95000"/>
                  <a:lumOff val="5000"/>
                </a:schemeClr>
              </a:solidFill>
            </a:endParaRPr>
          </a:p>
        </p:txBody>
      </p:sp>
      <p:sp>
        <p:nvSpPr>
          <p:cNvPr id="3" name="2 İçerik Yer Tutucusu"/>
          <p:cNvSpPr>
            <a:spLocks noGrp="1"/>
          </p:cNvSpPr>
          <p:nvPr>
            <p:ph idx="1"/>
          </p:nvPr>
        </p:nvSpPr>
        <p:spPr>
          <a:xfrm>
            <a:off x="428596" y="2332037"/>
            <a:ext cx="8229600" cy="4525963"/>
          </a:xfrm>
        </p:spPr>
        <p:txBody>
          <a:bodyPr>
            <a:normAutofit/>
          </a:bodyPr>
          <a:lstStyle/>
          <a:p>
            <a:r>
              <a:rPr lang="tr-TR" altLang="tr-TR" sz="2800" dirty="0" smtClean="0"/>
              <a:t>Plânsızlık </a:t>
            </a:r>
          </a:p>
          <a:p>
            <a:pPr>
              <a:buFont typeface="Arial" charset="0"/>
              <a:buChar char="•"/>
            </a:pPr>
            <a:r>
              <a:rPr lang="tr-TR" altLang="tr-TR" sz="2800" dirty="0" smtClean="0"/>
              <a:t>Öncelikleri belirleyememek ve sıralayamamak </a:t>
            </a:r>
          </a:p>
          <a:p>
            <a:pPr>
              <a:buFont typeface="Arial" charset="0"/>
              <a:buChar char="•"/>
            </a:pPr>
            <a:r>
              <a:rPr lang="tr-TR" altLang="tr-TR" sz="2800" dirty="0" smtClean="0"/>
              <a:t>Ertelemek </a:t>
            </a:r>
          </a:p>
          <a:p>
            <a:pPr>
              <a:buFont typeface="Arial" charset="0"/>
              <a:buChar char="•"/>
            </a:pPr>
            <a:r>
              <a:rPr lang="tr-TR" altLang="tr-TR" sz="2800" dirty="0" smtClean="0"/>
              <a:t>Kendini gereğinden fazla işe adamak </a:t>
            </a:r>
          </a:p>
          <a:p>
            <a:pPr>
              <a:buFont typeface="Arial" charset="0"/>
              <a:buChar char="•"/>
            </a:pPr>
            <a:r>
              <a:rPr lang="tr-TR" altLang="tr-TR" sz="2800" dirty="0" smtClean="0"/>
              <a:t>Acelecilik </a:t>
            </a:r>
          </a:p>
          <a:p>
            <a:pPr>
              <a:buFont typeface="Arial" charset="0"/>
              <a:buChar char="•"/>
            </a:pPr>
            <a:r>
              <a:rPr lang="tr-TR" altLang="tr-TR" sz="2800" dirty="0" smtClean="0"/>
              <a:t>Kırtasiyecilik ve verimsiz okuma </a:t>
            </a:r>
          </a:p>
          <a:p>
            <a:endParaRPr lang="tr-TR" dirty="0"/>
          </a:p>
        </p:txBody>
      </p:sp>
      <p:pic>
        <p:nvPicPr>
          <p:cNvPr id="4" name="Picture 2"/>
          <p:cNvPicPr>
            <a:picLocks noChangeAspect="1" noChangeArrowheads="1"/>
          </p:cNvPicPr>
          <p:nvPr/>
        </p:nvPicPr>
        <p:blipFill>
          <a:blip r:embed="rId2" cstate="print"/>
          <a:srcRect/>
          <a:stretch>
            <a:fillRect/>
          </a:stretch>
        </p:blipFill>
        <p:spPr bwMode="auto">
          <a:xfrm>
            <a:off x="5857884" y="642918"/>
            <a:ext cx="2923102" cy="1857388"/>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ltLang="tr-TR" b="1" dirty="0" smtClean="0">
                <a:solidFill>
                  <a:schemeClr val="tx1">
                    <a:lumMod val="95000"/>
                    <a:lumOff val="5000"/>
                  </a:schemeClr>
                </a:solidFill>
                <a:effectLst>
                  <a:outerShdw blurRad="38100" dist="38100" dir="2700000" algn="tl">
                    <a:srgbClr val="000000">
                      <a:alpha val="43137"/>
                    </a:srgbClr>
                  </a:outerShdw>
                </a:effectLst>
              </a:rPr>
              <a:t>Zaman Tuzakları</a:t>
            </a:r>
            <a:r>
              <a:rPr lang="tr-TR" altLang="tr-TR" dirty="0" smtClean="0">
                <a:solidFill>
                  <a:schemeClr val="tx1">
                    <a:lumMod val="95000"/>
                    <a:lumOff val="5000"/>
                  </a:schemeClr>
                </a:solidFill>
              </a:rPr>
              <a:t> </a:t>
            </a:r>
            <a:endParaRPr lang="tr-TR" dirty="0"/>
          </a:p>
        </p:txBody>
      </p:sp>
      <p:sp>
        <p:nvSpPr>
          <p:cNvPr id="3" name="2 İçerik Yer Tutucusu"/>
          <p:cNvSpPr>
            <a:spLocks noGrp="1"/>
          </p:cNvSpPr>
          <p:nvPr>
            <p:ph idx="1"/>
          </p:nvPr>
        </p:nvSpPr>
        <p:spPr/>
        <p:txBody>
          <a:bodyPr>
            <a:normAutofit fontScale="85000" lnSpcReduction="20000"/>
          </a:bodyPr>
          <a:lstStyle/>
          <a:p>
            <a:pPr>
              <a:buFont typeface="Arial" charset="0"/>
              <a:buChar char="•"/>
            </a:pPr>
            <a:r>
              <a:rPr lang="tr-TR" altLang="tr-TR" dirty="0" smtClean="0">
                <a:solidFill>
                  <a:schemeClr val="tx1">
                    <a:lumMod val="95000"/>
                    <a:lumOff val="5000"/>
                  </a:schemeClr>
                </a:solidFill>
              </a:rPr>
              <a:t>Rutin ve gereksiz işler </a:t>
            </a:r>
          </a:p>
          <a:p>
            <a:pPr>
              <a:buFont typeface="Arial" charset="0"/>
              <a:buChar char="•"/>
            </a:pPr>
            <a:r>
              <a:rPr lang="tr-TR" altLang="tr-TR" dirty="0" smtClean="0">
                <a:solidFill>
                  <a:schemeClr val="tx1">
                    <a:lumMod val="95000"/>
                    <a:lumOff val="5000"/>
                  </a:schemeClr>
                </a:solidFill>
              </a:rPr>
              <a:t>Açık kapı politikası  </a:t>
            </a:r>
          </a:p>
          <a:p>
            <a:r>
              <a:rPr lang="tr-TR" altLang="tr-TR" dirty="0">
                <a:solidFill>
                  <a:schemeClr val="tx1">
                    <a:lumMod val="95000"/>
                    <a:lumOff val="5000"/>
                  </a:schemeClr>
                </a:solidFill>
              </a:rPr>
              <a:t>H</a:t>
            </a:r>
            <a:r>
              <a:rPr lang="tr-TR" altLang="tr-TR" dirty="0" smtClean="0">
                <a:solidFill>
                  <a:schemeClr val="tx1">
                    <a:lumMod val="95000"/>
                    <a:lumOff val="5000"/>
                  </a:schemeClr>
                </a:solidFill>
              </a:rPr>
              <a:t>ayır diyememek</a:t>
            </a:r>
          </a:p>
          <a:p>
            <a:pPr>
              <a:buFont typeface="Arial" charset="0"/>
              <a:buChar char="•"/>
            </a:pPr>
            <a:r>
              <a:rPr lang="tr-TR" altLang="tr-TR" dirty="0" smtClean="0">
                <a:solidFill>
                  <a:schemeClr val="tx1">
                    <a:lumMod val="95000"/>
                    <a:lumOff val="5000"/>
                  </a:schemeClr>
                </a:solidFill>
              </a:rPr>
              <a:t>Gereksiz telefonlar </a:t>
            </a:r>
          </a:p>
          <a:p>
            <a:pPr>
              <a:buFont typeface="Arial" charset="0"/>
              <a:buChar char="•"/>
            </a:pPr>
            <a:r>
              <a:rPr lang="tr-TR" altLang="tr-TR" dirty="0" smtClean="0">
                <a:solidFill>
                  <a:schemeClr val="tx1">
                    <a:lumMod val="95000"/>
                    <a:lumOff val="5000"/>
                  </a:schemeClr>
                </a:solidFill>
              </a:rPr>
              <a:t>Gündemsiz ve verimsiz toplantılar </a:t>
            </a:r>
          </a:p>
          <a:p>
            <a:pPr>
              <a:buFont typeface="Arial" charset="0"/>
              <a:buChar char="•"/>
            </a:pPr>
            <a:r>
              <a:rPr lang="tr-TR" altLang="tr-TR" dirty="0" smtClean="0">
                <a:solidFill>
                  <a:schemeClr val="tx1">
                    <a:lumMod val="95000"/>
                    <a:lumOff val="5000"/>
                  </a:schemeClr>
                </a:solidFill>
              </a:rPr>
              <a:t>Kararsızlık </a:t>
            </a:r>
          </a:p>
          <a:p>
            <a:pPr>
              <a:buFont typeface="Arial" charset="0"/>
              <a:buChar char="•"/>
            </a:pPr>
            <a:r>
              <a:rPr lang="tr-TR" altLang="tr-TR" dirty="0" smtClean="0">
                <a:solidFill>
                  <a:schemeClr val="tx1">
                    <a:lumMod val="95000"/>
                    <a:lumOff val="5000"/>
                  </a:schemeClr>
                </a:solidFill>
              </a:rPr>
              <a:t>Yetki verememek </a:t>
            </a:r>
          </a:p>
          <a:p>
            <a:pPr>
              <a:buFont typeface="Arial" charset="0"/>
              <a:buChar char="•"/>
            </a:pPr>
            <a:r>
              <a:rPr lang="tr-TR" altLang="tr-TR" dirty="0" smtClean="0">
                <a:solidFill>
                  <a:schemeClr val="tx1">
                    <a:lumMod val="95000"/>
                    <a:lumOff val="5000"/>
                  </a:schemeClr>
                </a:solidFill>
              </a:rPr>
              <a:t>Dağınık masa ve büro düzeni </a:t>
            </a:r>
          </a:p>
          <a:p>
            <a:pPr>
              <a:buFont typeface="Arial" charset="0"/>
              <a:buChar char="•"/>
            </a:pPr>
            <a:r>
              <a:rPr lang="tr-TR" altLang="tr-TR" dirty="0" smtClean="0">
                <a:solidFill>
                  <a:schemeClr val="tx1">
                    <a:lumMod val="95000"/>
                    <a:lumOff val="5000"/>
                  </a:schemeClr>
                </a:solidFill>
              </a:rPr>
              <a:t>Dedikodu</a:t>
            </a:r>
          </a:p>
          <a:p>
            <a:pPr>
              <a:buFont typeface="Arial" charset="0"/>
              <a:buChar char="•"/>
            </a:pPr>
            <a:r>
              <a:rPr lang="tr-TR" altLang="tr-TR" dirty="0" smtClean="0">
                <a:solidFill>
                  <a:schemeClr val="tx1">
                    <a:lumMod val="95000"/>
                    <a:lumOff val="5000"/>
                  </a:schemeClr>
                </a:solidFill>
              </a:rPr>
              <a:t>Gereksiz Titizlik</a:t>
            </a:r>
          </a:p>
          <a:p>
            <a:endParaRPr lang="tr-TR" dirty="0"/>
          </a:p>
        </p:txBody>
      </p:sp>
      <p:pic>
        <p:nvPicPr>
          <p:cNvPr id="4" name="Picture 2"/>
          <p:cNvPicPr>
            <a:picLocks noChangeAspect="1" noChangeArrowheads="1"/>
          </p:cNvPicPr>
          <p:nvPr/>
        </p:nvPicPr>
        <p:blipFill>
          <a:blip r:embed="rId2" cstate="print"/>
          <a:srcRect t="20725" b="6735"/>
          <a:stretch>
            <a:fillRect/>
          </a:stretch>
        </p:blipFill>
        <p:spPr bwMode="auto">
          <a:xfrm>
            <a:off x="5857884" y="1643050"/>
            <a:ext cx="2659011" cy="1928826"/>
          </a:xfrm>
          <a:prstGeom prst="ellipse">
            <a:avLst/>
          </a:prstGeom>
          <a:noFill/>
          <a:ln w="9525">
            <a:noFill/>
            <a:miter lim="800000"/>
            <a:headEnd/>
            <a:tailEnd/>
          </a:ln>
          <a:effectLst/>
        </p:spPr>
      </p:pic>
      <p:pic>
        <p:nvPicPr>
          <p:cNvPr id="36866" name="Picture 2" descr="Kararsızlık Terapisi"/>
          <p:cNvPicPr>
            <a:picLocks noChangeAspect="1" noChangeArrowheads="1"/>
          </p:cNvPicPr>
          <p:nvPr/>
        </p:nvPicPr>
        <p:blipFill>
          <a:blip r:embed="rId3"/>
          <a:srcRect/>
          <a:stretch>
            <a:fillRect/>
          </a:stretch>
        </p:blipFill>
        <p:spPr bwMode="auto">
          <a:xfrm>
            <a:off x="5857884" y="3929066"/>
            <a:ext cx="2743219" cy="1714512"/>
          </a:xfrm>
          <a:prstGeom prst="ellipse">
            <a:avLst/>
          </a:prstGeom>
          <a:noFill/>
        </p:spPr>
      </p:pic>
      <p:pic>
        <p:nvPicPr>
          <p:cNvPr id="6" name="3 İçerik Yer Tutucusu" descr="1545313365619.png"/>
          <p:cNvPicPr>
            <a:picLocks noChangeAspect="1"/>
          </p:cNvPicPr>
          <p:nvPr/>
        </p:nvPicPr>
        <p:blipFill>
          <a:blip r:embed="rId4"/>
          <a:srcRect l="12000" t="6972" r="16000" b="11162"/>
          <a:stretch>
            <a:fillRect/>
          </a:stretch>
        </p:blipFill>
        <p:spPr>
          <a:xfrm>
            <a:off x="4214810" y="5072074"/>
            <a:ext cx="1285884" cy="1571636"/>
          </a:xfrm>
          <a:prstGeom prst="round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ltLang="tr-TR" b="1" dirty="0" smtClean="0">
                <a:solidFill>
                  <a:schemeClr val="tx1">
                    <a:lumMod val="95000"/>
                    <a:lumOff val="5000"/>
                  </a:schemeClr>
                </a:solidFill>
                <a:effectLst>
                  <a:outerShdw blurRad="38100" dist="38100" dir="2700000" algn="tl">
                    <a:srgbClr val="000000">
                      <a:alpha val="43137"/>
                    </a:srgbClr>
                  </a:outerShdw>
                </a:effectLst>
              </a:rPr>
              <a:t>Zaman Tuzakları</a:t>
            </a:r>
            <a:r>
              <a:rPr lang="tr-TR" altLang="tr-TR" dirty="0" smtClean="0">
                <a:solidFill>
                  <a:schemeClr val="tx1">
                    <a:lumMod val="95000"/>
                    <a:lumOff val="5000"/>
                  </a:schemeClr>
                </a:solidFill>
              </a:rPr>
              <a:t> </a:t>
            </a:r>
            <a:endParaRPr lang="tr-TR" dirty="0"/>
          </a:p>
        </p:txBody>
      </p:sp>
      <p:sp>
        <p:nvSpPr>
          <p:cNvPr id="4" name="Rectangle 3">
            <a:extLst>
              <a:ext uri="{FF2B5EF4-FFF2-40B4-BE49-F238E27FC236}">
                <a16:creationId xmlns="" xmlns:a16="http://schemas.microsoft.com/office/drawing/2014/main" id="{EFC2F6A6-9330-424B-9651-0EAE4E8E5868}"/>
              </a:ext>
            </a:extLst>
          </p:cNvPr>
          <p:cNvSpPr txBox="1">
            <a:spLocks noGrp="1" noChangeArrowheads="1"/>
          </p:cNvSpPr>
          <p:nvPr>
            <p:ph idx="1"/>
          </p:nvPr>
        </p:nvSpPr>
        <p:spPr>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altLang="tr-TR" sz="3200" b="1" dirty="0">
                <a:solidFill>
                  <a:srgbClr val="002060"/>
                </a:solidFill>
                <a:effectLst>
                  <a:outerShdw blurRad="38100" dist="38100" dir="2700000" algn="tl">
                    <a:srgbClr val="000000">
                      <a:alpha val="43137"/>
                    </a:srgbClr>
                  </a:outerShdw>
                </a:effectLst>
                <a:latin typeface="Arial Narrow" panose="020B0606020202030204" pitchFamily="34" charset="0"/>
              </a:rPr>
              <a:t>Öncelikler </a:t>
            </a:r>
            <a:r>
              <a:rPr lang="fi-FI" altLang="tr-TR"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Belirleyememek </a:t>
            </a:r>
            <a:r>
              <a:rPr lang="fi-FI" altLang="tr-TR" sz="3200" b="1" dirty="0">
                <a:solidFill>
                  <a:srgbClr val="002060"/>
                </a:solidFill>
                <a:effectLst>
                  <a:outerShdw blurRad="38100" dist="38100" dir="2700000" algn="tl">
                    <a:srgbClr val="000000">
                      <a:alpha val="43137"/>
                    </a:srgbClr>
                  </a:outerShdw>
                </a:effectLst>
                <a:latin typeface="Arial Narrow" panose="020B0606020202030204" pitchFamily="34" charset="0"/>
              </a:rPr>
              <a:t>ve </a:t>
            </a:r>
            <a:r>
              <a:rPr lang="fi-FI" altLang="tr-TR"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Sıraya</a:t>
            </a:r>
            <a:r>
              <a:rPr lang="tr-TR" altLang="tr-TR"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fi-FI" altLang="tr-TR"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Koyamamak</a:t>
            </a:r>
            <a:r>
              <a:rPr lang="tr-TR" altLang="tr-TR"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endParaRPr lang="tr-TR" altLang="tr-TR" sz="3200" b="1"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5" name="Rectangle 3">
            <a:extLst>
              <a:ext uri="{FF2B5EF4-FFF2-40B4-BE49-F238E27FC236}">
                <a16:creationId xmlns="" xmlns:a16="http://schemas.microsoft.com/office/drawing/2014/main" id="{6C4107D2-92DB-4FE4-8278-7C1A7561C16B}"/>
              </a:ext>
            </a:extLst>
          </p:cNvPr>
          <p:cNvSpPr txBox="1">
            <a:spLocks noChangeArrowheads="1"/>
          </p:cNvSpPr>
          <p:nvPr/>
        </p:nvSpPr>
        <p:spPr bwMode="auto">
          <a:xfrm>
            <a:off x="216481" y="2882682"/>
            <a:ext cx="3998329" cy="3508724"/>
          </a:xfrm>
          <a:prstGeom prst="rect">
            <a:avLst/>
          </a:prstGeom>
          <a:noFill/>
          <a:ln w="9525">
            <a:noFill/>
            <a:miter lim="800000"/>
            <a:headEnd/>
            <a:tailEnd/>
          </a:ln>
        </p:spPr>
        <p:txBody>
          <a:bodyPr/>
          <a:lstStyle/>
          <a:p>
            <a:pPr marL="457200" indent="-457200">
              <a:spcBef>
                <a:spcPct val="20000"/>
              </a:spcBef>
              <a:buFont typeface="Wingdings" pitchFamily="2" charset="2"/>
              <a:buChar char="ü"/>
              <a:defRPr/>
            </a:pPr>
            <a:r>
              <a:rPr lang="tr-TR" sz="2400" b="1" kern="0" dirty="0" smtClean="0">
                <a:latin typeface="Arial Narrow" panose="020B0606020202030204" pitchFamily="34" charset="0"/>
              </a:rPr>
              <a:t>Hoşlandığımızı</a:t>
            </a: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Çabuk </a:t>
            </a:r>
            <a:r>
              <a:rPr lang="tr-TR" sz="2400" b="1" kern="0" dirty="0">
                <a:latin typeface="Arial Narrow" panose="020B0606020202030204" pitchFamily="34" charset="0"/>
              </a:rPr>
              <a:t>bitecek </a:t>
            </a:r>
            <a:r>
              <a:rPr lang="tr-TR" sz="2400" b="1" kern="0" dirty="0" smtClean="0">
                <a:latin typeface="Arial Narrow" panose="020B0606020202030204" pitchFamily="34" charset="0"/>
              </a:rPr>
              <a:t>olanı</a:t>
            </a: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Kolay olanı</a:t>
            </a: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Bildiğimizi</a:t>
            </a:r>
            <a:endParaRPr lang="tr-TR" sz="2400" b="1" kern="0" dirty="0">
              <a:latin typeface="Arial Narrow" panose="020B0606020202030204" pitchFamily="34" charset="0"/>
            </a:endParaRP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Acele yapılanı</a:t>
            </a:r>
          </a:p>
        </p:txBody>
      </p:sp>
      <p:sp>
        <p:nvSpPr>
          <p:cNvPr id="6" name="Rectangle 4">
            <a:extLst>
              <a:ext uri="{FF2B5EF4-FFF2-40B4-BE49-F238E27FC236}">
                <a16:creationId xmlns="" xmlns:a16="http://schemas.microsoft.com/office/drawing/2014/main" id="{AA7C62C9-9721-4D8C-9DD1-CA2E29ADF30E}"/>
              </a:ext>
            </a:extLst>
          </p:cNvPr>
          <p:cNvSpPr txBox="1">
            <a:spLocks noChangeArrowheads="1"/>
          </p:cNvSpPr>
          <p:nvPr/>
        </p:nvSpPr>
        <p:spPr bwMode="auto">
          <a:xfrm>
            <a:off x="4714843" y="2857496"/>
            <a:ext cx="4429157" cy="3182078"/>
          </a:xfrm>
          <a:prstGeom prst="rect">
            <a:avLst/>
          </a:prstGeom>
          <a:noFill/>
          <a:ln w="9525">
            <a:noFill/>
            <a:miter lim="800000"/>
            <a:headEnd/>
            <a:tailEnd/>
          </a:ln>
        </p:spPr>
        <p:txBody>
          <a:bodyPr/>
          <a:lstStyle/>
          <a:p>
            <a:pPr marL="457200" indent="-457200">
              <a:spcBef>
                <a:spcPct val="20000"/>
              </a:spcBef>
              <a:buFont typeface="Wingdings" pitchFamily="2" charset="2"/>
              <a:buChar char="ü"/>
              <a:defRPr/>
            </a:pPr>
            <a:r>
              <a:rPr lang="tr-TR" sz="2400" b="1" kern="0" dirty="0" smtClean="0">
                <a:latin typeface="Arial Narrow" panose="020B0606020202030204" pitchFamily="34" charset="0"/>
              </a:rPr>
              <a:t>Hoşlanmadığımızdan</a:t>
            </a: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Uzun </a:t>
            </a:r>
            <a:r>
              <a:rPr lang="tr-TR" sz="2400" b="1" kern="0" dirty="0">
                <a:latin typeface="Arial Narrow" panose="020B0606020202030204" pitchFamily="34" charset="0"/>
              </a:rPr>
              <a:t>sürecek </a:t>
            </a:r>
            <a:r>
              <a:rPr lang="tr-TR" sz="2400" b="1" kern="0" dirty="0" smtClean="0">
                <a:latin typeface="Arial Narrow" panose="020B0606020202030204" pitchFamily="34" charset="0"/>
              </a:rPr>
              <a:t>olandan</a:t>
            </a: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Zor olandan</a:t>
            </a: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Bilmediğimizden</a:t>
            </a:r>
            <a:endParaRPr lang="tr-TR" sz="2400" b="1" kern="0" dirty="0">
              <a:latin typeface="Arial Narrow" panose="020B0606020202030204" pitchFamily="34" charset="0"/>
            </a:endParaRPr>
          </a:p>
          <a:p>
            <a:pPr marL="457200" indent="-457200">
              <a:spcBef>
                <a:spcPct val="20000"/>
              </a:spcBef>
              <a:buFont typeface="Wingdings" pitchFamily="2" charset="2"/>
              <a:buChar char="ü"/>
              <a:defRPr/>
            </a:pPr>
            <a:r>
              <a:rPr lang="tr-TR" sz="2400" b="1" kern="0" dirty="0" smtClean="0">
                <a:latin typeface="Arial Narrow" panose="020B0606020202030204" pitchFamily="34" charset="0"/>
              </a:rPr>
              <a:t>Önemli olandan</a:t>
            </a:r>
          </a:p>
          <a:p>
            <a:pPr>
              <a:spcBef>
                <a:spcPct val="20000"/>
              </a:spcBef>
              <a:defRPr/>
            </a:pPr>
            <a:endParaRPr lang="tr-TR" sz="1400" b="1" kern="0" dirty="0">
              <a:latin typeface="+mn-lt"/>
            </a:endParaRPr>
          </a:p>
        </p:txBody>
      </p:sp>
      <p:sp>
        <p:nvSpPr>
          <p:cNvPr id="9" name="8 Sağ Ok"/>
          <p:cNvSpPr/>
          <p:nvPr/>
        </p:nvSpPr>
        <p:spPr>
          <a:xfrm>
            <a:off x="3428992" y="3571876"/>
            <a:ext cx="1049846" cy="114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alpha val="73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725470"/>
          </a:xfrm>
        </p:spPr>
        <p:txBody>
          <a:bodyPr>
            <a:normAutofit fontScale="90000"/>
          </a:bodyPr>
          <a:lstStyle/>
          <a:p>
            <a:r>
              <a:rPr lang="tr-TR" b="1" dirty="0" smtClean="0">
                <a:effectLst>
                  <a:outerShdw blurRad="38100" dist="38100" dir="2700000" algn="tl">
                    <a:srgbClr val="000000">
                      <a:alpha val="43137"/>
                    </a:srgbClr>
                  </a:outerShdw>
                </a:effectLst>
              </a:rPr>
              <a:t>Zaman Yönetimi Nedir?</a:t>
            </a:r>
            <a:br>
              <a:rPr lang="tr-TR" b="1" dirty="0" smtClean="0">
                <a:effectLst>
                  <a:outerShdw blurRad="38100" dist="38100" dir="2700000" algn="tl">
                    <a:srgbClr val="000000">
                      <a:alpha val="43137"/>
                    </a:srgbClr>
                  </a:outerShdw>
                </a:effectLst>
              </a:rPr>
            </a:b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6972320" cy="4525963"/>
          </a:xfrm>
        </p:spPr>
        <p:txBody>
          <a:bodyPr>
            <a:normAutofit/>
          </a:bodyPr>
          <a:lstStyle/>
          <a:p>
            <a:pPr>
              <a:buNone/>
            </a:pPr>
            <a:r>
              <a:rPr lang="tr-TR" sz="2800" dirty="0" smtClean="0"/>
              <a:t>   Zaman </a:t>
            </a:r>
            <a:r>
              <a:rPr lang="tr-TR" sz="2800" dirty="0"/>
              <a:t>yönetimi her saati, dakikayı hatta </a:t>
            </a:r>
            <a:r>
              <a:rPr lang="tr-TR" sz="2800" dirty="0" smtClean="0"/>
              <a:t>her</a:t>
            </a:r>
          </a:p>
          <a:p>
            <a:pPr>
              <a:buNone/>
            </a:pPr>
            <a:r>
              <a:rPr lang="tr-TR" sz="2800" dirty="0" smtClean="0"/>
              <a:t>saniyeyi </a:t>
            </a:r>
            <a:r>
              <a:rPr lang="tr-TR" sz="2800" dirty="0"/>
              <a:t>verimli kullanma amacıyla zamanı </a:t>
            </a:r>
            <a:r>
              <a:rPr lang="tr-TR" sz="2800" dirty="0" smtClean="0"/>
              <a:t>ve</a:t>
            </a:r>
          </a:p>
          <a:p>
            <a:pPr>
              <a:buNone/>
            </a:pPr>
            <a:r>
              <a:rPr lang="tr-TR" sz="2800" dirty="0" smtClean="0"/>
              <a:t>yapılması </a:t>
            </a:r>
            <a:r>
              <a:rPr lang="tr-TR" sz="2800" dirty="0"/>
              <a:t>gereken işleri </a:t>
            </a:r>
            <a:r>
              <a:rPr lang="tr-TR" sz="2800" b="1" dirty="0"/>
              <a:t>planlı</a:t>
            </a:r>
            <a:r>
              <a:rPr lang="tr-TR" sz="2800" dirty="0"/>
              <a:t> </a:t>
            </a:r>
            <a:r>
              <a:rPr lang="tr-TR" sz="2800" dirty="0" smtClean="0"/>
              <a:t>şekilde</a:t>
            </a:r>
          </a:p>
          <a:p>
            <a:pPr>
              <a:buNone/>
            </a:pPr>
            <a:r>
              <a:rPr lang="tr-TR" sz="2800" dirty="0" smtClean="0"/>
              <a:t>yönetmektir</a:t>
            </a:r>
            <a:r>
              <a:rPr lang="tr-TR" sz="2800" dirty="0"/>
              <a:t>. </a:t>
            </a:r>
            <a:r>
              <a:rPr lang="tr-TR" sz="2800" dirty="0" smtClean="0"/>
              <a:t> Zaman </a:t>
            </a:r>
            <a:r>
              <a:rPr lang="tr-TR" sz="2800" dirty="0"/>
              <a:t>yönetimin </a:t>
            </a:r>
            <a:r>
              <a:rPr lang="tr-TR" sz="2800" dirty="0" smtClean="0"/>
              <a:t>faydaları</a:t>
            </a:r>
          </a:p>
          <a:p>
            <a:pPr>
              <a:buNone/>
            </a:pPr>
            <a:r>
              <a:rPr lang="tr-TR" sz="2800" dirty="0" smtClean="0"/>
              <a:t>sınırsızdır</a:t>
            </a:r>
            <a:r>
              <a:rPr lang="tr-TR" sz="2800" dirty="0"/>
              <a:t>. Zaman yönetiminin kazanımını </a:t>
            </a:r>
            <a:r>
              <a:rPr lang="tr-TR" sz="2800" dirty="0" smtClean="0"/>
              <a:t>şöyle</a:t>
            </a:r>
          </a:p>
          <a:p>
            <a:pPr>
              <a:buNone/>
            </a:pPr>
            <a:r>
              <a:rPr lang="tr-TR" sz="2800" dirty="0" smtClean="0"/>
              <a:t>özetleyebiliriz</a:t>
            </a:r>
            <a:r>
              <a:rPr lang="tr-TR" sz="2800" dirty="0"/>
              <a:t>: </a:t>
            </a:r>
            <a:r>
              <a:rPr lang="tr-TR" sz="2800" b="1" dirty="0"/>
              <a:t>Başarı</a:t>
            </a:r>
            <a:r>
              <a:rPr lang="tr-TR" sz="2800" dirty="0" smtClean="0"/>
              <a:t>.</a:t>
            </a:r>
            <a:endParaRPr lang="tr-TR" sz="2800" dirty="0"/>
          </a:p>
        </p:txBody>
      </p:sp>
      <p:sp>
        <p:nvSpPr>
          <p:cNvPr id="35842" name="AutoShape 2" descr="Başarı - Başarıyla İlgili Yedi Yanlış Düşü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Picture 2"/>
          <p:cNvPicPr>
            <a:picLocks noChangeAspect="1" noChangeArrowheads="1"/>
          </p:cNvPicPr>
          <p:nvPr/>
        </p:nvPicPr>
        <p:blipFill>
          <a:blip r:embed="rId2"/>
          <a:srcRect/>
          <a:stretch>
            <a:fillRect/>
          </a:stretch>
        </p:blipFill>
        <p:spPr bwMode="auto">
          <a:xfrm>
            <a:off x="4357686" y="4500570"/>
            <a:ext cx="2857500" cy="2143125"/>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74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1143000"/>
          </a:xfrm>
        </p:spPr>
        <p:txBody>
          <a:bodyPr>
            <a:normAutofit fontScale="90000"/>
          </a:bodyPr>
          <a:lstStyle/>
          <a:p>
            <a:r>
              <a:rPr lang="tr-TR" b="1" dirty="0" smtClean="0">
                <a:solidFill>
                  <a:schemeClr val="tx2">
                    <a:lumMod val="75000"/>
                  </a:schemeClr>
                </a:solidFill>
                <a:effectLst>
                  <a:outerShdw blurRad="38100" dist="38100" dir="2700000" algn="tl">
                    <a:srgbClr val="000000">
                      <a:alpha val="43137"/>
                    </a:srgbClr>
                  </a:outerShdw>
                </a:effectLst>
              </a:rPr>
              <a:t>Zaman Yönetiminin Önemi Nedir?</a:t>
            </a:r>
            <a:r>
              <a:rPr lang="tr-TR" dirty="0" smtClean="0"/>
              <a:t/>
            </a:r>
            <a:br>
              <a:rPr lang="tr-TR" dirty="0" smtClean="0"/>
            </a:br>
            <a:endParaRPr lang="tr-TR" dirty="0"/>
          </a:p>
        </p:txBody>
      </p:sp>
      <p:sp>
        <p:nvSpPr>
          <p:cNvPr id="3" name="2 İçerik Yer Tutucusu"/>
          <p:cNvSpPr>
            <a:spLocks noGrp="1"/>
          </p:cNvSpPr>
          <p:nvPr>
            <p:ph idx="1"/>
          </p:nvPr>
        </p:nvSpPr>
        <p:spPr>
          <a:xfrm>
            <a:off x="428596" y="1500175"/>
            <a:ext cx="4286280" cy="4143404"/>
          </a:xfrm>
        </p:spPr>
        <p:txBody>
          <a:bodyPr>
            <a:normAutofit lnSpcReduction="10000"/>
          </a:bodyPr>
          <a:lstStyle/>
          <a:p>
            <a:pPr>
              <a:buNone/>
            </a:pPr>
            <a:r>
              <a:rPr lang="tr-TR" sz="2400" dirty="0" smtClean="0"/>
              <a:t>      Zaman yönetimi “yapamam” değil “</a:t>
            </a:r>
            <a:r>
              <a:rPr lang="tr-TR" sz="2400" b="1" dirty="0" smtClean="0"/>
              <a:t>yaparım</a:t>
            </a:r>
            <a:r>
              <a:rPr lang="tr-TR" sz="2400" dirty="0" smtClean="0"/>
              <a:t>” diyebilmeyi sağlar ve daha çok çalışmanın daha verimli çalışmanın önemine işaret eder.Meslek hayatında başarı ve günlük hayatta daha motive</a:t>
            </a:r>
            <a:r>
              <a:rPr lang="tr-TR" sz="2400" dirty="0"/>
              <a:t> </a:t>
            </a:r>
            <a:r>
              <a:rPr lang="tr-TR" sz="2400" dirty="0" smtClean="0"/>
              <a:t>olma gibi faydalarının yanı sıra kişinin çevresi için de fayda sağlar. İş ve özel yaşam arasında </a:t>
            </a:r>
            <a:r>
              <a:rPr lang="tr-TR" sz="2400" b="1" dirty="0" smtClean="0"/>
              <a:t>dengenin koşulu </a:t>
            </a:r>
            <a:r>
              <a:rPr lang="tr-TR" sz="2400" dirty="0" smtClean="0"/>
              <a:t>zaman yönetimi yapabilmektir.</a:t>
            </a:r>
          </a:p>
          <a:p>
            <a:endParaRPr lang="tr-TR" dirty="0" smtClean="0"/>
          </a:p>
          <a:p>
            <a:endParaRPr lang="tr-TR" dirty="0"/>
          </a:p>
        </p:txBody>
      </p:sp>
      <p:pic>
        <p:nvPicPr>
          <p:cNvPr id="34818" name="Picture 2" descr="Doğru Zaman Yönetimi | Ofis Eğitim Kariyer Danışmanlık"/>
          <p:cNvPicPr>
            <a:picLocks noChangeAspect="1" noChangeArrowheads="1"/>
          </p:cNvPicPr>
          <p:nvPr/>
        </p:nvPicPr>
        <p:blipFill>
          <a:blip r:embed="rId2"/>
          <a:srcRect/>
          <a:stretch>
            <a:fillRect/>
          </a:stretch>
        </p:blipFill>
        <p:spPr bwMode="auto">
          <a:xfrm>
            <a:off x="4786314" y="2214554"/>
            <a:ext cx="3832094" cy="2786082"/>
          </a:xfrm>
          <a:prstGeom prst="round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1030</Words>
  <Application>Microsoft Office PowerPoint</Application>
  <PresentationFormat>Ekran Gösterisi (4:3)</PresentationFormat>
  <Paragraphs>135</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ZAMAN YÖNETİMİ</vt:lpstr>
      <vt:lpstr>ZAMAN YÖNETİMİ</vt:lpstr>
      <vt:lpstr>ZAMAN YÖNETİMİ</vt:lpstr>
      <vt:lpstr> </vt:lpstr>
      <vt:lpstr>Zaman Tuzakları </vt:lpstr>
      <vt:lpstr>Zaman Tuzakları </vt:lpstr>
      <vt:lpstr>Zaman Tuzakları </vt:lpstr>
      <vt:lpstr>Zaman Yönetimi Nedir? </vt:lpstr>
      <vt:lpstr>Zaman Yönetiminin Önemi Nedir? </vt:lpstr>
      <vt:lpstr>Kişisel Zaman Yönetimi Nedir? </vt:lpstr>
      <vt:lpstr>Slayt 11</vt:lpstr>
      <vt:lpstr>Zaman yönetimi yaklaşımları şunlardır: </vt:lpstr>
      <vt:lpstr>Zaman Yönetimi Yaklaşımları</vt:lpstr>
      <vt:lpstr>Zaman Yönetimi Yaklaşımları</vt:lpstr>
      <vt:lpstr>Zaman Yönetimi Yaklaşımları</vt:lpstr>
      <vt:lpstr>Zaman Yönetimi Yaklaşımları</vt:lpstr>
      <vt:lpstr>Zaman Yönetimi Yaklaşımları</vt:lpstr>
      <vt:lpstr>Zaman Yönetimi Yaklaşımları</vt:lpstr>
      <vt:lpstr>Zaman Yönetimi Yaklaşımları</vt:lpstr>
      <vt:lpstr>Zaman Yönetimi Yaklaşımları</vt:lpstr>
      <vt:lpstr>Zaman Yönetimi Yaklaşımları</vt:lpstr>
      <vt:lpstr>Zaman Yönetimi İçin Okunabilecek Kitaplar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YÖNETİMİ</dc:title>
  <dc:creator>casper</dc:creator>
  <cp:lastModifiedBy>casper</cp:lastModifiedBy>
  <cp:revision>48</cp:revision>
  <dcterms:created xsi:type="dcterms:W3CDTF">2023-10-25T06:13:42Z</dcterms:created>
  <dcterms:modified xsi:type="dcterms:W3CDTF">2023-10-26T09:30:08Z</dcterms:modified>
</cp:coreProperties>
</file>